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398" r:id="rId2"/>
    <p:sldId id="400" r:id="rId3"/>
    <p:sldId id="419" r:id="rId4"/>
    <p:sldId id="421" r:id="rId5"/>
    <p:sldId id="412" r:id="rId6"/>
    <p:sldId id="415" r:id="rId7"/>
    <p:sldId id="423" r:id="rId8"/>
    <p:sldId id="425" r:id="rId9"/>
    <p:sldId id="285" r:id="rId10"/>
    <p:sldId id="424" r:id="rId11"/>
  </p:sldIdLst>
  <p:sldSz cx="9144000" cy="5143500" type="screen16x9"/>
  <p:notesSz cx="6858000" cy="9144000"/>
  <p:embeddedFontLst>
    <p:embeddedFont>
      <p:font typeface="Sora" panose="020B0604020202020204" charset="0"/>
      <p:regular r:id="rId13"/>
      <p:bold r:id="rId14"/>
    </p:embeddedFont>
    <p:embeddedFont>
      <p:font typeface="Sora ExtraBold" panose="020B0604020202020204" charset="0"/>
      <p:bold r:id="rId15"/>
    </p:embeddedFont>
    <p:embeddedFont>
      <p:font typeface="Figtree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4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233916" y="1190091"/>
            <a:ext cx="5553036" cy="2235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5400" dirty="0" smtClean="0"/>
              <a:t>Поиск в ширину (</a:t>
            </a:r>
            <a:r>
              <a:rPr lang="en-US" sz="5400" dirty="0"/>
              <a:t>B</a:t>
            </a:r>
            <a:r>
              <a:rPr lang="en-US" sz="5400" dirty="0" smtClean="0"/>
              <a:t>FS)</a:t>
            </a:r>
            <a:endParaRPr sz="5400"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57" y="83519"/>
            <a:ext cx="6528391" cy="1329429"/>
          </a:xfrm>
        </p:spPr>
        <p:txBody>
          <a:bodyPr/>
          <a:lstStyle/>
          <a:p>
            <a:r>
              <a:rPr lang="ru-RU" sz="4000" dirty="0" smtClean="0"/>
              <a:t>Использование очереди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2131" y="987644"/>
            <a:ext cx="67552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800" b="1" dirty="0" err="1">
                <a:solidFill>
                  <a:srgbClr val="8959A8"/>
                </a:solidFill>
                <a:latin typeface="Menlo"/>
              </a:rPr>
              <a:t>from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 </a:t>
            </a: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collections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 </a:t>
            </a:r>
            <a:r>
              <a:rPr lang="ru-RU" altLang="ru-RU" sz="1800" b="1" dirty="0" err="1">
                <a:solidFill>
                  <a:srgbClr val="8959A8"/>
                </a:solidFill>
                <a:latin typeface="Menlo"/>
              </a:rPr>
              <a:t>import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 </a:t>
            </a: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deque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Создаем </a:t>
            </a:r>
            <a:r>
              <a:rPr lang="ru-RU" altLang="ru-RU" sz="1800" dirty="0" err="1">
                <a:solidFill>
                  <a:srgbClr val="00B050"/>
                </a:solidFill>
                <a:latin typeface="Menlo"/>
              </a:rPr>
              <a:t>deque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 и добавляем элементы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 = </a:t>
            </a: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deque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([1, 2, 3])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queue.append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(4) 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добавляет 4 в конец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queue.appendleft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(0) 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добавляет 0 в начало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print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</a:t>
            </a: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) 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</a:t>
            </a:r>
            <a:r>
              <a:rPr lang="ru-RU" altLang="ru-RU" sz="1800" dirty="0" err="1">
                <a:solidFill>
                  <a:srgbClr val="00B050"/>
                </a:solidFill>
                <a:latin typeface="Menlo"/>
              </a:rPr>
              <a:t>deque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([0, 1, 2, 3, 4])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Удаляем элементы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queue.pop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() 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удаляет последний элемент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queue.popleft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() 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удаляет первый элемент </a:t>
            </a: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dirty="0">
                <a:solidFill>
                  <a:srgbClr val="333333"/>
                </a:solidFill>
                <a:latin typeface="Menlo"/>
              </a:rPr>
              <a:t/>
            </a:r>
            <a:br>
              <a:rPr lang="ru-RU" altLang="ru-RU" sz="1800" dirty="0">
                <a:solidFill>
                  <a:srgbClr val="333333"/>
                </a:solidFill>
                <a:latin typeface="Menlo"/>
              </a:rPr>
            </a:b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print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(</a:t>
            </a:r>
            <a:r>
              <a:rPr lang="ru-RU" altLang="ru-RU" sz="1800" b="1" dirty="0" err="1">
                <a:solidFill>
                  <a:srgbClr val="333333"/>
                </a:solidFill>
                <a:latin typeface="Menlo"/>
              </a:rPr>
              <a:t>queue</a:t>
            </a:r>
            <a:r>
              <a:rPr lang="ru-RU" altLang="ru-RU" sz="1800" b="1" dirty="0">
                <a:solidFill>
                  <a:srgbClr val="333333"/>
                </a:solidFill>
                <a:latin typeface="Menlo"/>
              </a:rPr>
              <a:t>) 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# </a:t>
            </a:r>
            <a:r>
              <a:rPr lang="ru-RU" altLang="ru-RU" sz="1800" dirty="0" err="1">
                <a:solidFill>
                  <a:srgbClr val="00B050"/>
                </a:solidFill>
                <a:latin typeface="Menlo"/>
              </a:rPr>
              <a:t>deque</a:t>
            </a:r>
            <a:r>
              <a:rPr lang="ru-RU" altLang="ru-RU" sz="1800" dirty="0">
                <a:solidFill>
                  <a:srgbClr val="00B050"/>
                </a:solidFill>
                <a:latin typeface="Menlo"/>
              </a:rPr>
              <a:t>([1, 2, 3])</a:t>
            </a:r>
            <a:r>
              <a:rPr lang="ru-RU" altLang="ru-RU" sz="800" dirty="0">
                <a:solidFill>
                  <a:srgbClr val="00B050"/>
                </a:solidFill>
              </a:rPr>
              <a:t> </a:t>
            </a:r>
            <a:endParaRPr lang="ru-RU" altLang="ru-RU" sz="40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57" y="83519"/>
            <a:ext cx="6528391" cy="1329429"/>
          </a:xfrm>
        </p:spPr>
        <p:txBody>
          <a:bodyPr/>
          <a:lstStyle/>
          <a:p>
            <a:r>
              <a:rPr lang="ru-RU" sz="4000" dirty="0" smtClean="0"/>
              <a:t>Поиск в ширину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(</a:t>
            </a:r>
            <a:r>
              <a:rPr lang="en-US" sz="4000" dirty="0" smtClean="0"/>
              <a:t>Breadth-First Search)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9980" y="1874535"/>
            <a:ext cx="8435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Поиском в </a:t>
            </a:r>
            <a:r>
              <a:rPr lang="ru-RU" sz="2000" b="1" dirty="0" smtClean="0"/>
              <a:t>ширину</a:t>
            </a:r>
            <a:r>
              <a:rPr lang="ru-RU" sz="2000" dirty="0"/>
              <a:t> (англ. </a:t>
            </a:r>
            <a:r>
              <a:rPr lang="en-US" sz="2000" i="1" dirty="0" smtClean="0"/>
              <a:t>breadth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first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search</a:t>
            </a:r>
            <a:r>
              <a:rPr lang="ru-RU" sz="2000" dirty="0" smtClean="0"/>
              <a:t>,</a:t>
            </a:r>
            <a:r>
              <a:rPr lang="ru-RU" sz="2000" dirty="0"/>
              <a:t> </a:t>
            </a:r>
            <a:r>
              <a:rPr lang="en-US" sz="2000" b="1" dirty="0"/>
              <a:t>B</a:t>
            </a:r>
            <a:r>
              <a:rPr lang="ru-RU" sz="2000" b="1" dirty="0" smtClean="0"/>
              <a:t>FS</a:t>
            </a:r>
            <a:r>
              <a:rPr lang="ru-RU" sz="2000" dirty="0"/>
              <a:t>) называется </a:t>
            </a:r>
            <a:r>
              <a:rPr lang="ru-RU" sz="2000" dirty="0" smtClean="0"/>
              <a:t>алгоритм </a:t>
            </a:r>
            <a:r>
              <a:rPr lang="ru-RU" sz="2000" dirty="0"/>
              <a:t>обхода дерева или графа, </a:t>
            </a:r>
            <a:r>
              <a:rPr lang="ru-RU" sz="2000" dirty="0" smtClean="0"/>
              <a:t>начинающийся </a:t>
            </a:r>
            <a:r>
              <a:rPr lang="ru-RU" sz="2000" dirty="0"/>
              <a:t>в корневой вершине (в случае </a:t>
            </a:r>
            <a:r>
              <a:rPr lang="ru-RU" sz="2000" dirty="0" smtClean="0"/>
              <a:t>графа </a:t>
            </a:r>
            <a:r>
              <a:rPr lang="ru-RU" sz="2000" dirty="0"/>
              <a:t>может быть выбрана произвольная вершина) и </a:t>
            </a:r>
            <a:r>
              <a:rPr lang="ru-RU" sz="2000" dirty="0" smtClean="0"/>
              <a:t>обходящий </a:t>
            </a:r>
            <a:r>
              <a:rPr lang="ru-RU" sz="2000" dirty="0"/>
              <a:t>весь граф, посещая каждую </a:t>
            </a:r>
            <a:r>
              <a:rPr lang="ru-RU" sz="2000" dirty="0" smtClean="0"/>
              <a:t>вершину.</a:t>
            </a:r>
            <a:br>
              <a:rPr lang="ru-RU" sz="2000" dirty="0" smtClean="0"/>
            </a:br>
            <a:r>
              <a:rPr lang="ru-RU" sz="2000" dirty="0" smtClean="0"/>
              <a:t>Алгоритм поиска в ширину систематически обходит все ребра для «открытия» всех вершин, достижимых из заданной, вычисляя при этом расстояние (минимальное кол-во ребер) от изначально заданной вершины до каждой достижимой вершины.</a:t>
            </a:r>
            <a:endParaRPr lang="ru-RU" sz="2000" dirty="0">
              <a:solidFill>
                <a:srgbClr val="1F1F1F"/>
              </a:solidFill>
              <a:latin typeface="Roboto"/>
            </a:endParaRPr>
          </a:p>
        </p:txBody>
      </p:sp>
      <p:sp>
        <p:nvSpPr>
          <p:cNvPr id="4" name="AutoShape 2" descr="{\displaystyle G}"/>
          <p:cNvSpPr>
            <a:spLocks noChangeAspect="1" noChangeArrowheads="1"/>
          </p:cNvSpPr>
          <p:nvPr/>
        </p:nvSpPr>
        <p:spPr bwMode="auto">
          <a:xfrm>
            <a:off x="38592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{\displaystyle s}"/>
          <p:cNvSpPr>
            <a:spLocks noChangeAspect="1" noChangeArrowheads="1"/>
          </p:cNvSpPr>
          <p:nvPr/>
        </p:nvSpPr>
        <p:spPr bwMode="auto">
          <a:xfrm>
            <a:off x="67262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{\displaystyle s}"/>
          <p:cNvSpPr>
            <a:spLocks noChangeAspect="1" noChangeArrowheads="1"/>
          </p:cNvSpPr>
          <p:nvPr/>
        </p:nvSpPr>
        <p:spPr bwMode="auto">
          <a:xfrm>
            <a:off x="10958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{\displaystyle s}"/>
          <p:cNvSpPr>
            <a:spLocks noChangeAspect="1" noChangeArrowheads="1"/>
          </p:cNvSpPr>
          <p:nvPr/>
        </p:nvSpPr>
        <p:spPr bwMode="auto">
          <a:xfrm>
            <a:off x="126603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05" y="1247554"/>
            <a:ext cx="6099150" cy="3430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631" y="-92150"/>
            <a:ext cx="6528391" cy="1339704"/>
          </a:xfrm>
        </p:spPr>
        <p:txBody>
          <a:bodyPr/>
          <a:lstStyle/>
          <a:p>
            <a:r>
              <a:rPr lang="ru-RU" sz="4000" dirty="0" smtClean="0"/>
              <a:t>Поиск в ширину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(</a:t>
            </a:r>
            <a:r>
              <a:rPr lang="en-US" sz="4000" dirty="0"/>
              <a:t>Breadth-First </a:t>
            </a:r>
            <a:r>
              <a:rPr lang="en-US" sz="4000" dirty="0" smtClean="0"/>
              <a:t>Search)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09" y="1716388"/>
            <a:ext cx="2197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-apple-system"/>
              </a:rPr>
              <a:t>Поиск в ширину часто используется в задачах, связанных с поиском кратчайшего пути, анализом связей, или изучением возможных вариантов переходов в различных системах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57" y="83519"/>
            <a:ext cx="6528391" cy="1329429"/>
          </a:xfrm>
        </p:spPr>
        <p:txBody>
          <a:bodyPr/>
          <a:lstStyle/>
          <a:p>
            <a:r>
              <a:rPr lang="ru-RU" sz="4000" dirty="0" smtClean="0"/>
              <a:t>Поиск в ширину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(</a:t>
            </a:r>
            <a:r>
              <a:rPr lang="en-US" sz="4000" dirty="0"/>
              <a:t>Breadth-First </a:t>
            </a:r>
            <a:r>
              <a:rPr lang="en-US" sz="4000" dirty="0" smtClean="0"/>
              <a:t>Search)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8837" y="1866602"/>
            <a:ext cx="7407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Алгоритм: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Создаем </a:t>
            </a:r>
            <a:r>
              <a:rPr lang="ru-RU" sz="1800" dirty="0"/>
              <a:t>список </a:t>
            </a:r>
            <a:r>
              <a:rPr lang="ru-RU" sz="1800" dirty="0" err="1" smtClean="0"/>
              <a:t>непосещенных</a:t>
            </a:r>
            <a:r>
              <a:rPr lang="ru-RU" sz="1800" dirty="0" smtClean="0"/>
              <a:t> </a:t>
            </a:r>
            <a:r>
              <a:rPr lang="ru-RU" sz="1800" dirty="0"/>
              <a:t>вершин</a:t>
            </a:r>
            <a:r>
              <a:rPr lang="ru-RU" sz="1800" dirty="0" smtClean="0"/>
              <a:t>. (изначально пустой)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Добавляем начальную вершину в список </a:t>
            </a:r>
            <a:r>
              <a:rPr lang="ru-RU" sz="1800" dirty="0"/>
              <a:t>и помечаем её как посещённую</a:t>
            </a:r>
            <a:r>
              <a:rPr lang="ru-RU" sz="1800" dirty="0" smtClean="0"/>
              <a:t>.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Пока список с </a:t>
            </a:r>
            <a:r>
              <a:rPr lang="ru-RU" sz="1800" dirty="0" err="1" smtClean="0"/>
              <a:t>непосещенными</a:t>
            </a:r>
            <a:r>
              <a:rPr lang="ru-RU" sz="1800" dirty="0" smtClean="0"/>
              <a:t> вершинами не пуст: берем первый элемент из списка и добавляем всех его соседей в конец списка</a:t>
            </a:r>
            <a:r>
              <a:rPr lang="en-US" sz="1800" dirty="0" smtClean="0"/>
              <a:t> (c </a:t>
            </a:r>
            <a:r>
              <a:rPr lang="ru-RU" sz="1800" dirty="0" smtClean="0"/>
              <a:t>проверкой не были ли мы ранее в данных вершинах).</a:t>
            </a: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Процесс </a:t>
            </a:r>
            <a:r>
              <a:rPr lang="ru-RU" sz="1800" dirty="0"/>
              <a:t>повторяется до тех пор, пока не будут посещены все вершины, достижимые из начальной вершины</a:t>
            </a:r>
            <a:r>
              <a:rPr lang="ru-RU" sz="1800" dirty="0" smtClean="0"/>
              <a:t>.</a:t>
            </a:r>
            <a:endParaRPr lang="ru-RU" sz="1800" dirty="0">
              <a:solidFill>
                <a:srgbClr val="1F1F1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603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71" y="310347"/>
            <a:ext cx="7230141" cy="1312889"/>
          </a:xfrm>
        </p:spPr>
        <p:txBody>
          <a:bodyPr/>
          <a:lstStyle/>
          <a:p>
            <a:r>
              <a:rPr lang="ru-RU" sz="3200" dirty="0" smtClean="0"/>
              <a:t>Применение </a:t>
            </a:r>
            <a:r>
              <a:rPr lang="en-US" sz="3200" dirty="0" smtClean="0"/>
              <a:t>BFS</a:t>
            </a:r>
            <a:r>
              <a:rPr lang="ru-RU" sz="3200" dirty="0" smtClean="0"/>
              <a:t> для нахождения выхода из лабиринта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79" y="1623236"/>
            <a:ext cx="5832581" cy="32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85" y="154404"/>
            <a:ext cx="7919355" cy="809616"/>
          </a:xfrm>
        </p:spPr>
        <p:txBody>
          <a:bodyPr/>
          <a:lstStyle/>
          <a:p>
            <a:r>
              <a:rPr lang="ru-RU" sz="4000" dirty="0" smtClean="0"/>
              <a:t>Алгоритм </a:t>
            </a:r>
            <a:r>
              <a:rPr lang="ru-RU" sz="4000" dirty="0" err="1" smtClean="0"/>
              <a:t>Дейкстры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890" y="964020"/>
            <a:ext cx="3012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Алгоритм </a:t>
            </a:r>
            <a:r>
              <a:rPr lang="ru-RU" dirty="0" err="1"/>
              <a:t>Дейкстры</a:t>
            </a:r>
            <a:r>
              <a:rPr lang="ru-RU" dirty="0"/>
              <a:t> (англ. </a:t>
            </a:r>
            <a:r>
              <a:rPr lang="ru-RU" i="1" dirty="0" err="1"/>
              <a:t>Dijkstra’s</a:t>
            </a:r>
            <a:r>
              <a:rPr lang="ru-RU" i="1" dirty="0"/>
              <a:t> </a:t>
            </a:r>
            <a:r>
              <a:rPr lang="ru-RU" i="1" dirty="0" err="1"/>
              <a:t>algorithm</a:t>
            </a:r>
            <a:r>
              <a:rPr lang="ru-RU" dirty="0"/>
              <a:t>) находит кратчайшие пути от заданной вершины </a:t>
            </a:r>
            <a:r>
              <a:rPr lang="ru-RU" dirty="0" smtClean="0"/>
              <a:t>s</a:t>
            </a:r>
            <a:r>
              <a:rPr lang="ru-RU" dirty="0"/>
              <a:t> до всех остальных в графе без </a:t>
            </a:r>
            <a:r>
              <a:rPr lang="ru-RU" dirty="0" smtClean="0"/>
              <a:t>ребер отрицательного веса.</a:t>
            </a:r>
            <a:endParaRPr lang="ru-RU" sz="2400" dirty="0"/>
          </a:p>
        </p:txBody>
      </p:sp>
      <p:pic>
        <p:nvPicPr>
          <p:cNvPr id="2050" name="Picture 2" descr="https://habrastorage.org/r/w1560/getpro/habr/upload_files/d45/192/d3c/d45192d3c90767104ed65c93efa275e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t="10644" r="28377" b="11266"/>
          <a:stretch/>
        </p:blipFill>
        <p:spPr bwMode="auto">
          <a:xfrm>
            <a:off x="3522921" y="964020"/>
            <a:ext cx="3685615" cy="39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84" y="276446"/>
            <a:ext cx="6026757" cy="809616"/>
          </a:xfrm>
        </p:spPr>
        <p:txBody>
          <a:bodyPr/>
          <a:lstStyle/>
          <a:p>
            <a:pPr algn="ctr"/>
            <a:r>
              <a:rPr lang="ru-RU" sz="3200" dirty="0" smtClean="0"/>
              <a:t>Алгоритм </a:t>
            </a:r>
            <a:r>
              <a:rPr lang="ru-RU" sz="3200" dirty="0" err="1" smtClean="0"/>
              <a:t>Дейкстры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9"/>
          </p:nvPr>
        </p:nvSpPr>
        <p:spPr>
          <a:xfrm>
            <a:off x="331514" y="1148317"/>
            <a:ext cx="8031125" cy="3569881"/>
          </a:xfrm>
        </p:spPr>
        <p:txBody>
          <a:bodyPr/>
          <a:lstStyle/>
          <a:p>
            <a:r>
              <a:rPr lang="ru-RU" sz="1600" b="1" dirty="0"/>
              <a:t>Инициализация</a:t>
            </a:r>
            <a:r>
              <a:rPr lang="ru-RU" sz="1600" dirty="0"/>
              <a:t>: Начальная вершина (источник) получает метку расстояния, равную нулю, все остальные вершины получают метку бесконечности (или максимального возможного значения), что означает, что путь до них пока не найден.</a:t>
            </a:r>
          </a:p>
          <a:p>
            <a:r>
              <a:rPr lang="ru-RU" sz="1600" b="1" dirty="0"/>
              <a:t>Посещение вершин</a:t>
            </a:r>
            <a:r>
              <a:rPr lang="ru-RU" sz="1600" dirty="0"/>
              <a:t>: На каждом шаге выбирается </a:t>
            </a:r>
            <a:r>
              <a:rPr lang="ru-RU" sz="1600" dirty="0" err="1"/>
              <a:t>непосещённая</a:t>
            </a:r>
            <a:r>
              <a:rPr lang="ru-RU" sz="1600" dirty="0"/>
              <a:t> вершина с минимальной меткой расстояния, которая рассматривается как текущая.</a:t>
            </a:r>
          </a:p>
          <a:p>
            <a:r>
              <a:rPr lang="ru-RU" sz="1600" b="1" dirty="0"/>
              <a:t>Обновление расстояний</a:t>
            </a:r>
            <a:r>
              <a:rPr lang="ru-RU" sz="1600" dirty="0"/>
              <a:t>: Для каждой смежной вершины текущей вершины проверяется, можно ли уменьшить метку расстояния, пройдя через текущую вершину. Если можно, то метка обновляется.</a:t>
            </a:r>
          </a:p>
          <a:p>
            <a:r>
              <a:rPr lang="ru-RU" sz="1600" b="1" dirty="0"/>
              <a:t>Завершение</a:t>
            </a:r>
            <a:r>
              <a:rPr lang="ru-RU" sz="1600" dirty="0"/>
              <a:t>: Процесс повторяется до тех пор, пока не будут посещены все вершины, или пока метка ближайшей вершины не будет равна бесконечности (что означает, что оставшиеся вершины недостижимы).</a:t>
            </a:r>
          </a:p>
        </p:txBody>
      </p:sp>
    </p:spTree>
    <p:extLst>
      <p:ext uri="{BB962C8B-B14F-4D97-AF65-F5344CB8AC3E}">
        <p14:creationId xmlns:p14="http://schemas.microsoft.com/office/powerpoint/2010/main" val="29218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84" y="276446"/>
            <a:ext cx="6026757" cy="809616"/>
          </a:xfrm>
        </p:spPr>
        <p:txBody>
          <a:bodyPr/>
          <a:lstStyle/>
          <a:p>
            <a:pPr algn="ctr"/>
            <a:r>
              <a:rPr lang="ru-RU" sz="3200" dirty="0" smtClean="0"/>
              <a:t>Алгоритм </a:t>
            </a:r>
            <a:r>
              <a:rPr lang="ru-RU" sz="3200" dirty="0" err="1" smtClean="0"/>
              <a:t>Дейкстры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4" y="1569409"/>
            <a:ext cx="7372350" cy="318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9684" y="1261632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loat(“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264</Words>
  <Application>Microsoft Office PowerPoint</Application>
  <PresentationFormat>Экран (16:9)</PresentationFormat>
  <Paragraphs>24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Sora</vt:lpstr>
      <vt:lpstr>Arial</vt:lpstr>
      <vt:lpstr>Courier New</vt:lpstr>
      <vt:lpstr>Sora ExtraBold</vt:lpstr>
      <vt:lpstr>Menlo</vt:lpstr>
      <vt:lpstr>Figtree</vt:lpstr>
      <vt:lpstr>Roboto</vt:lpstr>
      <vt:lpstr>Lato</vt:lpstr>
      <vt:lpstr>-apple-system</vt:lpstr>
      <vt:lpstr>Design Thinking Workshop by Slidesgo</vt:lpstr>
      <vt:lpstr>Поиск в ширину (BFS)</vt:lpstr>
      <vt:lpstr>Поиск в ширину (Breadth-First Search)</vt:lpstr>
      <vt:lpstr>Поиск в ширину (Breadth-First Search)</vt:lpstr>
      <vt:lpstr>Поиск в ширину (Breadth-First Search)</vt:lpstr>
      <vt:lpstr>Применение BFS для нахождения выхода из лабиринта</vt:lpstr>
      <vt:lpstr>Алгоритм Дейкстры</vt:lpstr>
      <vt:lpstr>Алгоритм Дейкстры</vt:lpstr>
      <vt:lpstr>Алгоритм Дейкстры</vt:lpstr>
      <vt:lpstr>Спасибо за  внимание!</vt:lpstr>
      <vt:lpstr>Использование очереди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160</cp:revision>
  <dcterms:modified xsi:type="dcterms:W3CDTF">2025-05-03T10:43:45Z</dcterms:modified>
</cp:coreProperties>
</file>