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5"/>
  </p:notesMasterIdLst>
  <p:sldIdLst>
    <p:sldId id="256" r:id="rId2"/>
    <p:sldId id="324" r:id="rId3"/>
    <p:sldId id="375" r:id="rId4"/>
    <p:sldId id="376" r:id="rId5"/>
    <p:sldId id="377" r:id="rId6"/>
    <p:sldId id="378" r:id="rId7"/>
    <p:sldId id="379" r:id="rId8"/>
    <p:sldId id="380" r:id="rId9"/>
    <p:sldId id="383" r:id="rId10"/>
    <p:sldId id="381" r:id="rId11"/>
    <p:sldId id="382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285" r:id="rId34"/>
  </p:sldIdLst>
  <p:sldSz cx="9144000" cy="5143500" type="screen16x9"/>
  <p:notesSz cx="6858000" cy="9144000"/>
  <p:embeddedFontLst>
    <p:embeddedFont>
      <p:font typeface="Sora" panose="020B060402020202020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  <p:embeddedFont>
      <p:font typeface="Figtree" panose="020B0604020202020204" charset="0"/>
      <p:regular r:id="rId46"/>
      <p:bold r:id="rId47"/>
      <p:italic r:id="rId48"/>
      <p:boldItalic r:id="rId49"/>
    </p:embeddedFont>
    <p:embeddedFont>
      <p:font typeface="Sora ExtraBold" panose="020B0604020202020204" charset="0"/>
      <p:bold r:id="rId50"/>
    </p:embeddedFont>
    <p:embeddedFont>
      <p:font typeface="Arial Black" panose="020B0A04020102020204" pitchFamily="34" charset="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91BCB-CB81-4712-BD70-95C83E202993}">
  <a:tblStyle styleId="{D6F91BCB-CB81-4712-BD70-95C83E202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7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17" Type="http://schemas.openxmlformats.org/officeDocument/2006/relationships/image" Target="../media/image41.wmf"/><Relationship Id="rId2" Type="http://schemas.openxmlformats.org/officeDocument/2006/relationships/image" Target="../media/image26.wmf"/><Relationship Id="rId16" Type="http://schemas.openxmlformats.org/officeDocument/2006/relationships/image" Target="../media/image40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0025"/>
            <a:ext cx="3725400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80150"/>
            <a:ext cx="3725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955025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"/>
          </p:nvPr>
        </p:nvSpPr>
        <p:spPr>
          <a:xfrm>
            <a:off x="4303150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3"/>
          </p:nvPr>
        </p:nvSpPr>
        <p:spPr>
          <a:xfrm>
            <a:off x="955025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4"/>
          </p:nvPr>
        </p:nvSpPr>
        <p:spPr>
          <a:xfrm>
            <a:off x="4303150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 hasCustomPrompt="1"/>
          </p:nvPr>
        </p:nvSpPr>
        <p:spPr>
          <a:xfrm>
            <a:off x="955025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955025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7" hasCustomPrompt="1"/>
          </p:nvPr>
        </p:nvSpPr>
        <p:spPr>
          <a:xfrm>
            <a:off x="4303150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4303150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955024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3"/>
          </p:nvPr>
        </p:nvSpPr>
        <p:spPr>
          <a:xfrm>
            <a:off x="4303150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955024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5"/>
          </p:nvPr>
        </p:nvSpPr>
        <p:spPr>
          <a:xfrm>
            <a:off x="4303150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13"/>
          <p:cNvGrpSpPr/>
          <p:nvPr/>
        </p:nvGrpSpPr>
        <p:grpSpPr>
          <a:xfrm>
            <a:off x="7207849" y="-520928"/>
            <a:ext cx="3082126" cy="2113620"/>
            <a:chOff x="7207849" y="-520928"/>
            <a:chExt cx="3082126" cy="2113620"/>
          </a:xfrm>
        </p:grpSpPr>
        <p:sp>
          <p:nvSpPr>
            <p:cNvPr id="211" name="Google Shape;211;p13"/>
            <p:cNvSpPr/>
            <p:nvPr/>
          </p:nvSpPr>
          <p:spPr>
            <a:xfrm rot="3600127" flipH="1">
              <a:off x="8798091" y="85060"/>
              <a:ext cx="1242882" cy="1292626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207849" y="-520928"/>
              <a:ext cx="954594" cy="1158980"/>
            </a:xfrm>
            <a:custGeom>
              <a:avLst/>
              <a:gdLst/>
              <a:ahLst/>
              <a:cxnLst/>
              <a:rect l="l" t="t" r="r" b="b"/>
              <a:pathLst>
                <a:path w="11667" h="14165" extrusionOk="0">
                  <a:moveTo>
                    <a:pt x="4479" y="0"/>
                  </a:moveTo>
                  <a:cubicBezTo>
                    <a:pt x="4407" y="0"/>
                    <a:pt x="4338" y="9"/>
                    <a:pt x="4269" y="9"/>
                  </a:cubicBezTo>
                  <a:cubicBezTo>
                    <a:pt x="4215" y="5"/>
                    <a:pt x="4162" y="3"/>
                    <a:pt x="4109" y="3"/>
                  </a:cubicBezTo>
                  <a:cubicBezTo>
                    <a:pt x="3915" y="3"/>
                    <a:pt x="3731" y="26"/>
                    <a:pt x="3559" y="61"/>
                  </a:cubicBezTo>
                  <a:cubicBezTo>
                    <a:pt x="2896" y="158"/>
                    <a:pt x="2256" y="376"/>
                    <a:pt x="1750" y="848"/>
                  </a:cubicBezTo>
                  <a:cubicBezTo>
                    <a:pt x="124" y="2334"/>
                    <a:pt x="0" y="7520"/>
                    <a:pt x="1383" y="9557"/>
                  </a:cubicBezTo>
                  <a:cubicBezTo>
                    <a:pt x="2405" y="11341"/>
                    <a:pt x="3788" y="12898"/>
                    <a:pt x="5448" y="14130"/>
                  </a:cubicBezTo>
                  <a:cubicBezTo>
                    <a:pt x="5480" y="14154"/>
                    <a:pt x="5512" y="14165"/>
                    <a:pt x="5543" y="14165"/>
                  </a:cubicBezTo>
                  <a:cubicBezTo>
                    <a:pt x="5659" y="14165"/>
                    <a:pt x="5758" y="14021"/>
                    <a:pt x="5738" y="13904"/>
                  </a:cubicBezTo>
                  <a:cubicBezTo>
                    <a:pt x="5545" y="12879"/>
                    <a:pt x="5457" y="11841"/>
                    <a:pt x="5475" y="10800"/>
                  </a:cubicBezTo>
                  <a:cubicBezTo>
                    <a:pt x="6674" y="10756"/>
                    <a:pt x="7862" y="10634"/>
                    <a:pt x="9043" y="10414"/>
                  </a:cubicBezTo>
                  <a:cubicBezTo>
                    <a:pt x="11465" y="9960"/>
                    <a:pt x="11666" y="7511"/>
                    <a:pt x="11595" y="5473"/>
                  </a:cubicBezTo>
                  <a:cubicBezTo>
                    <a:pt x="11553" y="4319"/>
                    <a:pt x="11595" y="3173"/>
                    <a:pt x="11299" y="2256"/>
                  </a:cubicBezTo>
                  <a:cubicBezTo>
                    <a:pt x="11001" y="1347"/>
                    <a:pt x="10380" y="665"/>
                    <a:pt x="9043" y="411"/>
                  </a:cubicBezTo>
                  <a:cubicBezTo>
                    <a:pt x="7538" y="130"/>
                    <a:pt x="6009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7867225" y="-298086"/>
            <a:ext cx="1622585" cy="2312889"/>
            <a:chOff x="7975975" y="-375611"/>
            <a:chExt cx="1622585" cy="2312889"/>
          </a:xfrm>
        </p:grpSpPr>
        <p:grpSp>
          <p:nvGrpSpPr>
            <p:cNvPr id="214" name="Google Shape;214;p13"/>
            <p:cNvGrpSpPr/>
            <p:nvPr/>
          </p:nvGrpSpPr>
          <p:grpSpPr>
            <a:xfrm rot="1921088">
              <a:off x="8524329" y="-382055"/>
              <a:ext cx="261894" cy="997519"/>
              <a:chOff x="3841236" y="2462345"/>
              <a:chExt cx="261888" cy="997496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13"/>
            <p:cNvSpPr/>
            <p:nvPr/>
          </p:nvSpPr>
          <p:spPr>
            <a:xfrm rot="1989301" flipH="1">
              <a:off x="8112417" y="740776"/>
              <a:ext cx="1349701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6577961" y="255292"/>
            <a:ext cx="2223332" cy="1555412"/>
            <a:chOff x="6577961" y="255292"/>
            <a:chExt cx="2223332" cy="1555412"/>
          </a:xfrm>
        </p:grpSpPr>
        <p:grpSp>
          <p:nvGrpSpPr>
            <p:cNvPr id="223" name="Google Shape;223;p13"/>
            <p:cNvGrpSpPr/>
            <p:nvPr/>
          </p:nvGrpSpPr>
          <p:grpSpPr>
            <a:xfrm>
              <a:off x="7867230" y="1087077"/>
              <a:ext cx="133260" cy="129152"/>
              <a:chOff x="3739723" y="2282290"/>
              <a:chExt cx="690824" cy="66953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 rot="10800000">
              <a:off x="6577961" y="255292"/>
              <a:ext cx="371307" cy="91637"/>
              <a:chOff x="4241622" y="1303995"/>
              <a:chExt cx="1256112" cy="310004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370759" y="17858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709711" y="3469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 txBox="1">
            <a:spLocks noGrp="1"/>
          </p:cNvSpPr>
          <p:nvPr>
            <p:ph type="title"/>
          </p:nvPr>
        </p:nvSpPr>
        <p:spPr>
          <a:xfrm>
            <a:off x="713263" y="5931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subTitle" idx="1"/>
          </p:nvPr>
        </p:nvSpPr>
        <p:spPr>
          <a:xfrm>
            <a:off x="713225" y="1598705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8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2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10800000" flipH="1">
            <a:off x="6896453" y="-300138"/>
            <a:ext cx="2922819" cy="2224703"/>
            <a:chOff x="6903903" y="3212917"/>
            <a:chExt cx="2922819" cy="2224703"/>
          </a:xfrm>
        </p:grpSpPr>
        <p:sp>
          <p:nvSpPr>
            <p:cNvPr id="685" name="Google Shape;685;p29"/>
            <p:cNvSpPr/>
            <p:nvPr/>
          </p:nvSpPr>
          <p:spPr>
            <a:xfrm rot="2071610" flipH="1">
              <a:off x="8528761" y="3444889"/>
              <a:ext cx="1120928" cy="973032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 rot="-4253558">
              <a:off x="7028043" y="4506530"/>
              <a:ext cx="800827" cy="832849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9"/>
          <p:cNvGrpSpPr/>
          <p:nvPr/>
        </p:nvGrpSpPr>
        <p:grpSpPr>
          <a:xfrm rot="10800000" flipH="1">
            <a:off x="6698736" y="202077"/>
            <a:ext cx="2351707" cy="1079437"/>
            <a:chOff x="6706186" y="3855967"/>
            <a:chExt cx="2351707" cy="1079437"/>
          </a:xfrm>
        </p:grpSpPr>
        <p:grpSp>
          <p:nvGrpSpPr>
            <p:cNvPr id="688" name="Google Shape;688;p29"/>
            <p:cNvGrpSpPr/>
            <p:nvPr/>
          </p:nvGrpSpPr>
          <p:grpSpPr>
            <a:xfrm>
              <a:off x="8871117" y="4479427"/>
              <a:ext cx="133260" cy="129152"/>
              <a:chOff x="3739723" y="2282290"/>
              <a:chExt cx="690824" cy="669530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29"/>
            <p:cNvGrpSpPr/>
            <p:nvPr/>
          </p:nvGrpSpPr>
          <p:grpSpPr>
            <a:xfrm rot="10800000">
              <a:off x="8686586" y="3855967"/>
              <a:ext cx="371307" cy="91637"/>
              <a:chOff x="4241622" y="1303995"/>
              <a:chExt cx="1256112" cy="310004"/>
            </a:xfrm>
          </p:grpSpPr>
          <p:sp>
            <p:nvSpPr>
              <p:cNvPr id="694" name="Google Shape;694;p29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29"/>
            <p:cNvSpPr/>
            <p:nvPr/>
          </p:nvSpPr>
          <p:spPr>
            <a:xfrm>
              <a:off x="7275147" y="49105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706186" y="4649904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 rot="2700000" flipH="1">
            <a:off x="7521527" y="-708010"/>
            <a:ext cx="1474436" cy="1328685"/>
            <a:chOff x="3841236" y="2462345"/>
            <a:chExt cx="1474450" cy="1328698"/>
          </a:xfrm>
        </p:grpSpPr>
        <p:grpSp>
          <p:nvGrpSpPr>
            <p:cNvPr id="700" name="Google Shape;700;p29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01" name="Google Shape;701;p29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29"/>
            <p:cNvSpPr/>
            <p:nvPr/>
          </p:nvSpPr>
          <p:spPr>
            <a:xfrm rot="10800000">
              <a:off x="3965996" y="289030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0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10" name="Google Shape;710;p30"/>
          <p:cNvGrpSpPr/>
          <p:nvPr/>
        </p:nvGrpSpPr>
        <p:grpSpPr>
          <a:xfrm>
            <a:off x="5933813" y="-904578"/>
            <a:ext cx="4200965" cy="3673225"/>
            <a:chOff x="5933813" y="-904578"/>
            <a:chExt cx="4200965" cy="3673225"/>
          </a:xfrm>
        </p:grpSpPr>
        <p:sp>
          <p:nvSpPr>
            <p:cNvPr id="711" name="Google Shape;711;p30"/>
            <p:cNvSpPr/>
            <p:nvPr/>
          </p:nvSpPr>
          <p:spPr>
            <a:xfrm rot="9699340">
              <a:off x="8277511" y="1091505"/>
              <a:ext cx="1671419" cy="1450984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 rot="-2461773" flipH="1">
              <a:off x="6255899" y="-647105"/>
              <a:ext cx="1339099" cy="1482387"/>
            </a:xfrm>
            <a:custGeom>
              <a:avLst/>
              <a:gdLst/>
              <a:ahLst/>
              <a:cxnLst/>
              <a:rect l="l" t="t" r="r" b="b"/>
              <a:pathLst>
                <a:path w="12198" h="13503" extrusionOk="0">
                  <a:moveTo>
                    <a:pt x="6033" y="0"/>
                  </a:moveTo>
                  <a:cubicBezTo>
                    <a:pt x="4364" y="0"/>
                    <a:pt x="2676" y="731"/>
                    <a:pt x="1459" y="2463"/>
                  </a:cubicBezTo>
                  <a:cubicBezTo>
                    <a:pt x="534" y="3792"/>
                    <a:pt x="1" y="5559"/>
                    <a:pt x="263" y="7175"/>
                  </a:cubicBezTo>
                  <a:cubicBezTo>
                    <a:pt x="525" y="8829"/>
                    <a:pt x="1862" y="10113"/>
                    <a:pt x="3323" y="10806"/>
                  </a:cubicBezTo>
                  <a:cubicBezTo>
                    <a:pt x="3787" y="11024"/>
                    <a:pt x="4276" y="11206"/>
                    <a:pt x="4783" y="11320"/>
                  </a:cubicBezTo>
                  <a:cubicBezTo>
                    <a:pt x="4748" y="11968"/>
                    <a:pt x="4670" y="12615"/>
                    <a:pt x="4546" y="13261"/>
                  </a:cubicBezTo>
                  <a:cubicBezTo>
                    <a:pt x="4526" y="13371"/>
                    <a:pt x="4620" y="13503"/>
                    <a:pt x="4728" y="13503"/>
                  </a:cubicBezTo>
                  <a:cubicBezTo>
                    <a:pt x="4757" y="13503"/>
                    <a:pt x="4787" y="13493"/>
                    <a:pt x="4817" y="13471"/>
                  </a:cubicBezTo>
                  <a:cubicBezTo>
                    <a:pt x="5623" y="12877"/>
                    <a:pt x="6349" y="12203"/>
                    <a:pt x="6995" y="11469"/>
                  </a:cubicBezTo>
                  <a:cubicBezTo>
                    <a:pt x="7319" y="11425"/>
                    <a:pt x="7633" y="11364"/>
                    <a:pt x="7940" y="11267"/>
                  </a:cubicBezTo>
                  <a:cubicBezTo>
                    <a:pt x="9461" y="10795"/>
                    <a:pt x="10660" y="9632"/>
                    <a:pt x="11367" y="8235"/>
                  </a:cubicBezTo>
                  <a:cubicBezTo>
                    <a:pt x="12190" y="6598"/>
                    <a:pt x="12198" y="5051"/>
                    <a:pt x="11682" y="3748"/>
                  </a:cubicBezTo>
                  <a:cubicBezTo>
                    <a:pt x="10814" y="1522"/>
                    <a:pt x="8442" y="0"/>
                    <a:pt x="6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30"/>
          <p:cNvGrpSpPr/>
          <p:nvPr/>
        </p:nvGrpSpPr>
        <p:grpSpPr>
          <a:xfrm>
            <a:off x="6090836" y="226911"/>
            <a:ext cx="2790453" cy="1318415"/>
            <a:chOff x="6090836" y="226911"/>
            <a:chExt cx="2790453" cy="1318415"/>
          </a:xfrm>
        </p:grpSpPr>
        <p:grpSp>
          <p:nvGrpSpPr>
            <p:cNvPr id="714" name="Google Shape;714;p30"/>
            <p:cNvGrpSpPr/>
            <p:nvPr/>
          </p:nvGrpSpPr>
          <p:grpSpPr>
            <a:xfrm rot="10800000" flipH="1">
              <a:off x="8748030" y="1416174"/>
              <a:ext cx="133260" cy="129152"/>
              <a:chOff x="3739723" y="2282290"/>
              <a:chExt cx="690824" cy="669530"/>
            </a:xfrm>
          </p:grpSpPr>
          <p:sp>
            <p:nvSpPr>
              <p:cNvPr id="715" name="Google Shape;715;p30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30"/>
            <p:cNvGrpSpPr/>
            <p:nvPr/>
          </p:nvGrpSpPr>
          <p:grpSpPr>
            <a:xfrm flipH="1">
              <a:off x="6090836" y="447861"/>
              <a:ext cx="371307" cy="91637"/>
              <a:chOff x="4241622" y="1303995"/>
              <a:chExt cx="1256112" cy="310004"/>
            </a:xfrm>
          </p:grpSpPr>
          <p:sp>
            <p:nvSpPr>
              <p:cNvPr id="720" name="Google Shape;720;p30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0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" name="Google Shape;723;p30"/>
            <p:cNvSpPr/>
            <p:nvPr/>
          </p:nvSpPr>
          <p:spPr>
            <a:xfrm rot="10800000" flipH="1">
              <a:off x="7740859" y="481236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 rot="10800000" flipH="1">
              <a:off x="8718186" y="226911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30"/>
          <p:cNvGrpSpPr/>
          <p:nvPr/>
        </p:nvGrpSpPr>
        <p:grpSpPr>
          <a:xfrm>
            <a:off x="7039457" y="-588430"/>
            <a:ext cx="2338031" cy="1756598"/>
            <a:chOff x="7039457" y="-588430"/>
            <a:chExt cx="2338031" cy="1756598"/>
          </a:xfrm>
        </p:grpSpPr>
        <p:grpSp>
          <p:nvGrpSpPr>
            <p:cNvPr id="726" name="Google Shape;726;p30"/>
            <p:cNvGrpSpPr/>
            <p:nvPr/>
          </p:nvGrpSpPr>
          <p:grpSpPr>
            <a:xfrm rot="954583" flipH="1">
              <a:off x="8101234" y="448388"/>
              <a:ext cx="1222502" cy="563005"/>
              <a:chOff x="6209134" y="2574097"/>
              <a:chExt cx="1108185" cy="510359"/>
            </a:xfrm>
          </p:grpSpPr>
          <p:sp>
            <p:nvSpPr>
              <p:cNvPr id="727" name="Google Shape;727;p30"/>
              <p:cNvSpPr/>
              <p:nvPr/>
            </p:nvSpPr>
            <p:spPr>
              <a:xfrm flipH="1">
                <a:off x="6290410" y="2599124"/>
                <a:ext cx="959051" cy="440436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707" extrusionOk="0">
                    <a:moveTo>
                      <a:pt x="3717" y="0"/>
                    </a:moveTo>
                    <a:lnTo>
                      <a:pt x="0" y="19"/>
                    </a:lnTo>
                    <a:lnTo>
                      <a:pt x="1864" y="1530"/>
                    </a:lnTo>
                    <a:lnTo>
                      <a:pt x="2240" y="1320"/>
                    </a:lnTo>
                    <a:lnTo>
                      <a:pt x="3165" y="1706"/>
                    </a:lnTo>
                    <a:lnTo>
                      <a:pt x="3262" y="569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 flipH="1">
                <a:off x="6419163" y="2874685"/>
                <a:ext cx="159971" cy="15558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3" extrusionOk="0">
                    <a:moveTo>
                      <a:pt x="620" y="0"/>
                    </a:moveTo>
                    <a:lnTo>
                      <a:pt x="586" y="462"/>
                    </a:lnTo>
                    <a:lnTo>
                      <a:pt x="603" y="445"/>
                    </a:lnTo>
                    <a:lnTo>
                      <a:pt x="620" y="0"/>
                    </a:lnTo>
                    <a:close/>
                    <a:moveTo>
                      <a:pt x="0" y="401"/>
                    </a:moveTo>
                    <a:lnTo>
                      <a:pt x="376" y="603"/>
                    </a:lnTo>
                    <a:lnTo>
                      <a:pt x="410" y="567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 flipH="1">
                <a:off x="6414260" y="2685044"/>
                <a:ext cx="422117" cy="33619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303" extrusionOk="0">
                    <a:moveTo>
                      <a:pt x="87" y="1"/>
                    </a:moveTo>
                    <a:lnTo>
                      <a:pt x="1" y="123"/>
                    </a:lnTo>
                    <a:lnTo>
                      <a:pt x="1277" y="437"/>
                    </a:lnTo>
                    <a:lnTo>
                      <a:pt x="655" y="954"/>
                    </a:lnTo>
                    <a:lnTo>
                      <a:pt x="997" y="1136"/>
                    </a:lnTo>
                    <a:lnTo>
                      <a:pt x="1407" y="1302"/>
                    </a:lnTo>
                    <a:lnTo>
                      <a:pt x="1583" y="1197"/>
                    </a:lnTo>
                    <a:lnTo>
                      <a:pt x="1617" y="735"/>
                    </a:lnTo>
                    <a:lnTo>
                      <a:pt x="1635" y="228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0"/>
              <p:cNvSpPr/>
              <p:nvPr/>
            </p:nvSpPr>
            <p:spPr>
              <a:xfrm flipH="1">
                <a:off x="6409872" y="2576935"/>
                <a:ext cx="841911" cy="18964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35" extrusionOk="0">
                    <a:moveTo>
                      <a:pt x="37" y="0"/>
                    </a:moveTo>
                    <a:lnTo>
                      <a:pt x="1" y="191"/>
                    </a:lnTo>
                    <a:lnTo>
                      <a:pt x="3237" y="735"/>
                    </a:lnTo>
                    <a:lnTo>
                      <a:pt x="3262" y="5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0"/>
              <p:cNvSpPr/>
              <p:nvPr/>
            </p:nvSpPr>
            <p:spPr>
              <a:xfrm flipH="1">
                <a:off x="6209134" y="2574097"/>
                <a:ext cx="1108185" cy="510359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978" extrusionOk="0">
                    <a:moveTo>
                      <a:pt x="3831" y="194"/>
                    </a:moveTo>
                    <a:lnTo>
                      <a:pt x="3411" y="614"/>
                    </a:lnTo>
                    <a:lnTo>
                      <a:pt x="3376" y="1690"/>
                    </a:lnTo>
                    <a:lnTo>
                      <a:pt x="2685" y="1365"/>
                    </a:lnTo>
                    <a:lnTo>
                      <a:pt x="3201" y="937"/>
                    </a:lnTo>
                    <a:lnTo>
                      <a:pt x="3080" y="788"/>
                    </a:lnTo>
                    <a:lnTo>
                      <a:pt x="2188" y="1533"/>
                    </a:lnTo>
                    <a:lnTo>
                      <a:pt x="534" y="202"/>
                    </a:lnTo>
                    <a:lnTo>
                      <a:pt x="3831" y="194"/>
                    </a:lnTo>
                    <a:close/>
                    <a:moveTo>
                      <a:pt x="4295" y="1"/>
                    </a:moveTo>
                    <a:lnTo>
                      <a:pt x="1" y="11"/>
                    </a:lnTo>
                    <a:lnTo>
                      <a:pt x="2196" y="1785"/>
                    </a:lnTo>
                    <a:lnTo>
                      <a:pt x="2519" y="1505"/>
                    </a:lnTo>
                    <a:lnTo>
                      <a:pt x="3560" y="1978"/>
                    </a:lnTo>
                    <a:lnTo>
                      <a:pt x="3596" y="693"/>
                    </a:lnTo>
                    <a:lnTo>
                      <a:pt x="42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0"/>
              <p:cNvSpPr/>
              <p:nvPr/>
            </p:nvSpPr>
            <p:spPr>
              <a:xfrm flipH="1">
                <a:off x="6400841" y="2585450"/>
                <a:ext cx="825914" cy="46546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1804" extrusionOk="0">
                    <a:moveTo>
                      <a:pt x="45" y="1"/>
                    </a:moveTo>
                    <a:lnTo>
                      <a:pt x="0" y="185"/>
                    </a:lnTo>
                    <a:lnTo>
                      <a:pt x="2710" y="901"/>
                    </a:lnTo>
                    <a:lnTo>
                      <a:pt x="3025" y="1803"/>
                    </a:lnTo>
                    <a:lnTo>
                      <a:pt x="3201" y="1741"/>
                    </a:lnTo>
                    <a:lnTo>
                      <a:pt x="2859" y="744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30"/>
            <p:cNvSpPr/>
            <p:nvPr/>
          </p:nvSpPr>
          <p:spPr>
            <a:xfrm rot="-2126681" flipH="1">
              <a:off x="7175570" y="-280538"/>
              <a:ext cx="1349702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4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40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3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5.wmf"/><Relationship Id="rId32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37.wmf"/><Relationship Id="rId36" Type="http://schemas.openxmlformats.org/officeDocument/2006/relationships/image" Target="../media/image41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37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38.wmf"/><Relationship Id="rId35" Type="http://schemas.openxmlformats.org/officeDocument/2006/relationships/oleObject" Target="../embeddings/oleObject39.bin"/><Relationship Id="rId8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3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484515" y="1190091"/>
            <a:ext cx="4789937" cy="19099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Логика</a:t>
            </a:r>
            <a:endParaRPr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800" dirty="0" smtClean="0"/>
              <a:t>Импликация ( «если …, то …»)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20000" y="852309"/>
            <a:ext cx="673236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Высказывание «</a:t>
            </a:r>
            <a:r>
              <a:rPr lang="en-US" altLang="ru-RU" sz="1800" b="1" dirty="0"/>
              <a:t>A</a:t>
            </a:r>
            <a:r>
              <a:rPr lang="en-US" altLang="ru-RU" sz="1800" dirty="0"/>
              <a:t> </a:t>
            </a:r>
            <a:r>
              <a:rPr lang="en-US" altLang="ru-RU" sz="1800" dirty="0">
                <a:sym typeface="Symbol" panose="05050102010706020507" pitchFamily="18" charset="2"/>
              </a:rPr>
              <a:t></a:t>
            </a:r>
            <a:r>
              <a:rPr lang="ru-RU" altLang="ru-RU" sz="1800" b="1" dirty="0"/>
              <a:t> </a:t>
            </a:r>
            <a:r>
              <a:rPr lang="en-US" altLang="ru-RU" sz="1800" b="1" dirty="0"/>
              <a:t>B</a:t>
            </a:r>
            <a:r>
              <a:rPr lang="ru-RU" altLang="ru-RU" sz="1800" b="1" dirty="0"/>
              <a:t>»</a:t>
            </a:r>
            <a:r>
              <a:rPr lang="en-US" altLang="ru-RU" sz="1800" dirty="0"/>
              <a:t> </a:t>
            </a:r>
            <a:r>
              <a:rPr lang="ru-RU" altLang="ru-RU" sz="1800" dirty="0"/>
              <a:t>истинно, если не исключено, что из </a:t>
            </a:r>
            <a:r>
              <a:rPr lang="ru-RU" altLang="ru-RU" sz="1800" b="1" dirty="0"/>
              <a:t>А </a:t>
            </a:r>
            <a:r>
              <a:rPr lang="ru-RU" altLang="ru-RU" sz="1800" dirty="0"/>
              <a:t>следует </a:t>
            </a:r>
            <a:r>
              <a:rPr lang="en-US" altLang="ru-RU" sz="1800" b="1" dirty="0"/>
              <a:t>B</a:t>
            </a:r>
            <a:r>
              <a:rPr lang="ru-RU" altLang="ru-RU" sz="1800" dirty="0"/>
              <a:t>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  </a:t>
            </a:r>
            <a:r>
              <a:rPr lang="en-US" altLang="ru-RU" sz="1800" b="1" dirty="0"/>
              <a:t>A</a:t>
            </a:r>
            <a:r>
              <a:rPr lang="en-US" altLang="ru-RU" sz="1800" dirty="0"/>
              <a:t> – </a:t>
            </a:r>
            <a:r>
              <a:rPr lang="ru-RU" altLang="ru-RU" sz="1800" dirty="0"/>
              <a:t>«Работник хорошо работает».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  </a:t>
            </a:r>
            <a:r>
              <a:rPr lang="en-US" altLang="ru-RU" sz="1800" b="1" dirty="0"/>
              <a:t>B – </a:t>
            </a:r>
            <a:r>
              <a:rPr lang="ru-RU" altLang="ru-RU" sz="1800" dirty="0"/>
              <a:t>«У работника </a:t>
            </a:r>
            <a:r>
              <a:rPr lang="ru-RU" altLang="ru-RU" sz="1800" dirty="0" smtClean="0"/>
              <a:t>большая </a:t>
            </a:r>
            <a:r>
              <a:rPr lang="ru-RU" altLang="ru-RU" sz="1800" dirty="0"/>
              <a:t>зарплата».</a:t>
            </a:r>
          </a:p>
        </p:txBody>
      </p:sp>
      <p:graphicFrame>
        <p:nvGraphicFramePr>
          <p:cNvPr id="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89042"/>
              </p:ext>
            </p:extLst>
          </p:nvPr>
        </p:nvGraphicFramePr>
        <p:xfrm>
          <a:off x="1547179" y="2161662"/>
          <a:ext cx="3413441" cy="2895600"/>
        </p:xfrm>
        <a:graphic>
          <a:graphicData uri="http://schemas.openxmlformats.org/drawingml/2006/table">
            <a:tbl>
              <a:tblPr/>
              <a:tblGrid>
                <a:gridCol w="89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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345748" y="3148965"/>
            <a:ext cx="3411537" cy="739775"/>
            <a:chOff x="1775" y="3494"/>
            <a:chExt cx="2334" cy="506"/>
          </a:xfrm>
        </p:grpSpPr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775" y="3494"/>
              <a:ext cx="2334" cy="506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8" name="Object 33"/>
            <p:cNvGraphicFramePr>
              <a:graphicFrameLocks noChangeAspect="1"/>
            </p:cNvGraphicFramePr>
            <p:nvPr/>
          </p:nvGraphicFramePr>
          <p:xfrm>
            <a:off x="1931" y="3508"/>
            <a:ext cx="1990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Формула" r:id="rId3" imgW="965160" imgH="203040" progId="Equation.3">
                    <p:embed/>
                  </p:oleObj>
                </mc:Choice>
                <mc:Fallback>
                  <p:oleObj name="Формула" r:id="rId3" imgW="965160" imgH="203040" progId="Equation.3">
                    <p:embed/>
                    <p:pic>
                      <p:nvPicPr>
                        <p:cNvPr id="4098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1" y="3508"/>
                          <a:ext cx="1990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87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Эквивалентность ( «тогда и только тогда, …»)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20000" y="852309"/>
            <a:ext cx="67323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Высказывание «</a:t>
            </a:r>
            <a:r>
              <a:rPr lang="en-US" altLang="ru-RU" sz="1800" b="1" dirty="0"/>
              <a:t>A</a:t>
            </a:r>
            <a:r>
              <a:rPr lang="en-US" altLang="ru-RU" sz="1800" dirty="0"/>
              <a:t> </a:t>
            </a:r>
            <a:r>
              <a:rPr lang="ru-RU" altLang="ru-RU" sz="1800" b="1" dirty="0">
                <a:sym typeface="Symbol" panose="05050102010706020507" pitchFamily="18" charset="2"/>
              </a:rPr>
              <a:t></a:t>
            </a:r>
            <a:r>
              <a:rPr lang="ru-RU" altLang="ru-RU" sz="1800" b="1" dirty="0"/>
              <a:t> </a:t>
            </a:r>
            <a:r>
              <a:rPr lang="en-US" altLang="ru-RU" sz="1800" b="1" dirty="0"/>
              <a:t>B</a:t>
            </a:r>
            <a:r>
              <a:rPr lang="ru-RU" altLang="ru-RU" sz="1800" b="1" dirty="0"/>
              <a:t>»</a:t>
            </a:r>
            <a:r>
              <a:rPr lang="en-US" altLang="ru-RU" sz="1800" dirty="0"/>
              <a:t> </a:t>
            </a:r>
            <a:r>
              <a:rPr lang="ru-RU" altLang="ru-RU" sz="1800" dirty="0"/>
              <a:t>истинно</a:t>
            </a:r>
            <a:r>
              <a:rPr lang="en-US" altLang="ru-RU" sz="1800" dirty="0"/>
              <a:t> </a:t>
            </a:r>
            <a:r>
              <a:rPr lang="ru-RU" altLang="ru-RU" sz="1800" dirty="0"/>
              <a:t>тогда и только тогда, когда </a:t>
            </a:r>
            <a:r>
              <a:rPr lang="ru-RU" altLang="ru-RU" sz="1800" b="1" dirty="0"/>
              <a:t>А </a:t>
            </a:r>
            <a:r>
              <a:rPr lang="ru-RU" altLang="ru-RU" sz="1800" dirty="0"/>
              <a:t>и </a:t>
            </a:r>
            <a:r>
              <a:rPr lang="en-US" altLang="ru-RU" sz="1800" b="1" dirty="0"/>
              <a:t>B</a:t>
            </a:r>
            <a:r>
              <a:rPr lang="ru-RU" altLang="ru-RU" sz="1800" dirty="0"/>
              <a:t> равны.</a:t>
            </a:r>
          </a:p>
        </p:txBody>
      </p:sp>
      <p:graphicFrame>
        <p:nvGraphicFramePr>
          <p:cNvPr id="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57186"/>
              </p:ext>
            </p:extLst>
          </p:nvPr>
        </p:nvGraphicFramePr>
        <p:xfrm>
          <a:off x="2562863" y="1352928"/>
          <a:ext cx="3413441" cy="2286000"/>
        </p:xfrm>
        <a:graphic>
          <a:graphicData uri="http://schemas.openxmlformats.org/drawingml/2006/table">
            <a:tbl>
              <a:tblPr/>
              <a:tblGrid>
                <a:gridCol w="89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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355725" y="3926245"/>
            <a:ext cx="6324600" cy="803275"/>
            <a:chOff x="929" y="3572"/>
            <a:chExt cx="3984" cy="506"/>
          </a:xfrm>
        </p:grpSpPr>
        <p:sp>
          <p:nvSpPr>
            <p:cNvPr id="10" name="AutoShape 52"/>
            <p:cNvSpPr>
              <a:spLocks noChangeArrowheads="1"/>
            </p:cNvSpPr>
            <p:nvPr/>
          </p:nvSpPr>
          <p:spPr bwMode="auto">
            <a:xfrm>
              <a:off x="929" y="3572"/>
              <a:ext cx="3984" cy="506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53"/>
            <p:cNvGraphicFramePr>
              <a:graphicFrameLocks noChangeAspect="1"/>
            </p:cNvGraphicFramePr>
            <p:nvPr/>
          </p:nvGraphicFramePr>
          <p:xfrm>
            <a:off x="981" y="3573"/>
            <a:ext cx="3849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Формула" r:id="rId3" imgW="1866600" imgH="215640" progId="Equation.3">
                    <p:embed/>
                  </p:oleObj>
                </mc:Choice>
                <mc:Fallback>
                  <p:oleObj name="Формула" r:id="rId3" imgW="1866600" imgH="215640" progId="Equation.3">
                    <p:embed/>
                    <p:pic>
                      <p:nvPicPr>
                        <p:cNvPr id="6146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1" y="3573"/>
                          <a:ext cx="3849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402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Базовый набор операций</a:t>
            </a:r>
            <a:endParaRPr lang="ru-RU" sz="2400" dirty="0"/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20000" y="852309"/>
            <a:ext cx="67323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dirty="0" smtClean="0"/>
              <a:t>С помощью операций И, НЕ и ИЛИ можно реализовать любую логическую операцию</a:t>
            </a:r>
            <a:endParaRPr lang="ru-RU" altLang="ru-RU" sz="1800" dirty="0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979930" y="1624476"/>
            <a:ext cx="4489450" cy="1395730"/>
            <a:chOff x="1358" y="1266"/>
            <a:chExt cx="2801" cy="838"/>
          </a:xfrm>
        </p:grpSpPr>
        <p:sp>
          <p:nvSpPr>
            <p:cNvPr id="12" name="AutoShape 35"/>
            <p:cNvSpPr>
              <a:spLocks noChangeArrowheads="1"/>
            </p:cNvSpPr>
            <p:nvPr/>
          </p:nvSpPr>
          <p:spPr bwMode="auto">
            <a:xfrm>
              <a:off x="2421" y="1402"/>
              <a:ext cx="667" cy="371"/>
            </a:xfrm>
            <a:prstGeom prst="flowChartAlternateProcess">
              <a:avLst/>
            </a:prstGeom>
            <a:solidFill>
              <a:srgbClr val="FF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800" b="1"/>
                <a:t>ИЛИ</a:t>
              </a:r>
            </a:p>
          </p:txBody>
        </p:sp>
        <p:sp>
          <p:nvSpPr>
            <p:cNvPr id="13" name="AutoShape 37"/>
            <p:cNvSpPr>
              <a:spLocks noChangeArrowheads="1"/>
            </p:cNvSpPr>
            <p:nvPr/>
          </p:nvSpPr>
          <p:spPr bwMode="auto">
            <a:xfrm>
              <a:off x="1507" y="1402"/>
              <a:ext cx="667" cy="371"/>
            </a:xfrm>
            <a:prstGeom prst="flowChartAlternateProcess">
              <a:avLst/>
            </a:prstGeom>
            <a:solidFill>
              <a:srgbClr val="FF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800" b="1"/>
                <a:t>И</a:t>
              </a: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auto">
            <a:xfrm>
              <a:off x="3335" y="1409"/>
              <a:ext cx="667" cy="371"/>
            </a:xfrm>
            <a:prstGeom prst="flowChartAlternateProcess">
              <a:avLst/>
            </a:prstGeom>
            <a:solidFill>
              <a:srgbClr val="FF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800" b="1"/>
                <a:t>НЕ</a:t>
              </a: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auto">
            <a:xfrm>
              <a:off x="1358" y="1266"/>
              <a:ext cx="2801" cy="838"/>
            </a:xfrm>
            <a:prstGeom prst="flowChartAlternateProcess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1777" y="1877"/>
              <a:ext cx="20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/>
                <a:t>базовый набор операций</a:t>
              </a:r>
            </a:p>
          </p:txBody>
        </p: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581343" y="3421883"/>
            <a:ext cx="8183562" cy="954087"/>
            <a:chOff x="274" y="1191"/>
            <a:chExt cx="5155" cy="601"/>
          </a:xfrm>
        </p:grpSpPr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534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Сколько всего существует логических операций с двумя переменными?</a:t>
              </a:r>
            </a:p>
          </p:txBody>
        </p:sp>
        <p:sp>
          <p:nvSpPr>
            <p:cNvPr id="19" name="Oval 44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altLang="ru-RU" sz="44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3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Формализация</a:t>
            </a:r>
            <a:endParaRPr lang="ru-RU" sz="2400" dirty="0"/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20000" y="852309"/>
            <a:ext cx="673236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Прибор имеет три датчика и может работать, если два из них исправны. Записать в виде формулы ситуацию «авария».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  </a:t>
            </a:r>
            <a:r>
              <a:rPr lang="en-US" altLang="ru-RU" sz="1800" b="1" dirty="0">
                <a:solidFill>
                  <a:srgbClr val="00B0F0"/>
                </a:solidFill>
              </a:rPr>
              <a:t>A</a:t>
            </a:r>
            <a:r>
              <a:rPr lang="en-US" altLang="ru-RU" sz="1800" dirty="0"/>
              <a:t> – </a:t>
            </a:r>
            <a:r>
              <a:rPr lang="ru-RU" altLang="ru-RU" sz="1800" dirty="0"/>
              <a:t>«Датчик № 1 неисправен».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  </a:t>
            </a:r>
            <a:r>
              <a:rPr lang="en-US" altLang="ru-RU" sz="1800" b="1" dirty="0">
                <a:solidFill>
                  <a:srgbClr val="00B0F0"/>
                </a:solidFill>
              </a:rPr>
              <a:t>B</a:t>
            </a:r>
            <a:r>
              <a:rPr lang="en-US" altLang="ru-RU" sz="1800" b="1" dirty="0"/>
              <a:t> – </a:t>
            </a:r>
            <a:r>
              <a:rPr lang="ru-RU" altLang="ru-RU" sz="1800" dirty="0"/>
              <a:t>«Датчик № 2 неисправен».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  </a:t>
            </a:r>
            <a:r>
              <a:rPr lang="en-US" altLang="ru-RU" sz="1800" b="1" dirty="0">
                <a:solidFill>
                  <a:srgbClr val="00B0F0"/>
                </a:solidFill>
              </a:rPr>
              <a:t>C</a:t>
            </a:r>
            <a:r>
              <a:rPr lang="en-US" altLang="ru-RU" sz="1800" b="1" dirty="0"/>
              <a:t> – </a:t>
            </a:r>
            <a:r>
              <a:rPr lang="ru-RU" altLang="ru-RU" sz="1800" dirty="0"/>
              <a:t>«Датчик № </a:t>
            </a:r>
            <a:r>
              <a:rPr lang="en-US" altLang="ru-RU" sz="1800" dirty="0"/>
              <a:t>3</a:t>
            </a:r>
            <a:r>
              <a:rPr lang="ru-RU" altLang="ru-RU" sz="1800" dirty="0"/>
              <a:t> неисправен».</a:t>
            </a:r>
            <a:endParaRPr lang="en-US" altLang="ru-RU" sz="1800" dirty="0"/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B0F0"/>
                </a:solidFill>
              </a:rPr>
              <a:t>Аварийный сигнал</a:t>
            </a:r>
            <a:r>
              <a:rPr lang="ru-RU" altLang="ru-RU" sz="1800" dirty="0"/>
              <a:t>: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  </a:t>
            </a:r>
            <a:r>
              <a:rPr lang="en-US" altLang="ru-RU" sz="1800" b="1" dirty="0"/>
              <a:t>X – </a:t>
            </a:r>
            <a:r>
              <a:rPr lang="ru-RU" altLang="ru-RU" sz="1800" dirty="0"/>
              <a:t>«Неисправны два датчика».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88580" y="3437632"/>
            <a:ext cx="487345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 </a:t>
            </a:r>
            <a:r>
              <a:rPr lang="en-US" altLang="ru-RU" sz="1800" b="1" dirty="0"/>
              <a:t>X – </a:t>
            </a:r>
            <a:r>
              <a:rPr lang="ru-RU" altLang="ru-RU" sz="1800" dirty="0"/>
              <a:t>«Неисправны датчики № 1 </a:t>
            </a:r>
            <a:r>
              <a:rPr lang="ru-RU" altLang="ru-RU" sz="1800" b="1" dirty="0"/>
              <a:t>и</a:t>
            </a:r>
            <a:r>
              <a:rPr lang="ru-RU" altLang="ru-RU" sz="1800" dirty="0"/>
              <a:t> № 2» </a:t>
            </a:r>
            <a:r>
              <a:rPr lang="ru-RU" altLang="ru-RU" sz="1800" b="1" dirty="0"/>
              <a:t>или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       «Неисправны датчики № 1 </a:t>
            </a:r>
            <a:r>
              <a:rPr lang="ru-RU" altLang="ru-RU" sz="1800" b="1" dirty="0"/>
              <a:t>и</a:t>
            </a:r>
            <a:r>
              <a:rPr lang="ru-RU" altLang="ru-RU" sz="1800" dirty="0"/>
              <a:t> № 3» </a:t>
            </a:r>
            <a:r>
              <a:rPr lang="ru-RU" altLang="ru-RU" sz="1800" b="1" dirty="0"/>
              <a:t>или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       «Неисправны датчики № 2 </a:t>
            </a:r>
            <a:r>
              <a:rPr lang="ru-RU" altLang="ru-RU" sz="1800" b="1" dirty="0"/>
              <a:t>и</a:t>
            </a:r>
            <a:r>
              <a:rPr lang="ru-RU" altLang="ru-RU" sz="1800" dirty="0"/>
              <a:t> № 3».</a:t>
            </a:r>
          </a:p>
        </p:txBody>
      </p:sp>
      <p:grpSp>
        <p:nvGrpSpPr>
          <p:cNvPr id="22" name="Group 10"/>
          <p:cNvGrpSpPr>
            <a:grpSpLocks/>
          </p:cNvGrpSpPr>
          <p:nvPr/>
        </p:nvGrpSpPr>
        <p:grpSpPr bwMode="auto">
          <a:xfrm>
            <a:off x="974142" y="4471761"/>
            <a:ext cx="4413198" cy="473619"/>
            <a:chOff x="324" y="3520"/>
            <a:chExt cx="2953" cy="417"/>
          </a:xfrm>
        </p:grpSpPr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324" y="3520"/>
              <a:ext cx="2953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612957"/>
                </p:ext>
              </p:extLst>
            </p:nvPr>
          </p:nvGraphicFramePr>
          <p:xfrm>
            <a:off x="455" y="3557"/>
            <a:ext cx="269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3" imgW="1422360" imgH="177480" progId="Equation.DSMT4">
                    <p:embed/>
                  </p:oleObj>
                </mc:Choice>
                <mc:Fallback>
                  <p:oleObj name="Equation" r:id="rId3" imgW="1422360" imgH="177480" progId="Equation.DSMT4">
                    <p:embed/>
                    <p:pic>
                      <p:nvPicPr>
                        <p:cNvPr id="921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" y="3557"/>
                          <a:ext cx="269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6555105" y="3772281"/>
            <a:ext cx="2166938" cy="933450"/>
          </a:xfrm>
          <a:prstGeom prst="wedgeRoundRectCallout">
            <a:avLst>
              <a:gd name="adj1" fmla="val -105386"/>
              <a:gd name="adj2" fmla="val 53128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логическая формула</a:t>
            </a:r>
            <a:endParaRPr lang="en-US" sz="2400" dirty="0">
              <a:latin typeface="Arial" charset="0"/>
              <a:cs typeface="Arial" charset="0"/>
            </a:endParaRPr>
          </a:p>
        </p:txBody>
      </p:sp>
      <p:grpSp>
        <p:nvGrpSpPr>
          <p:cNvPr id="26" name="Группа 14"/>
          <p:cNvGrpSpPr>
            <a:grpSpLocks/>
          </p:cNvGrpSpPr>
          <p:nvPr/>
        </p:nvGrpSpPr>
        <p:grpSpPr bwMode="auto">
          <a:xfrm>
            <a:off x="4572000" y="1791500"/>
            <a:ext cx="4068763" cy="1306513"/>
            <a:chOff x="3959827" y="2142041"/>
            <a:chExt cx="4069051" cy="1306692"/>
          </a:xfrm>
        </p:grpSpPr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4426552" y="2248404"/>
              <a:ext cx="3602326" cy="1200329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 dirty="0"/>
                <a:t>  Формализация </a:t>
              </a:r>
              <a:r>
                <a:rPr lang="ru-RU" altLang="ru-RU" sz="2400" dirty="0"/>
                <a:t>– это переход к записи на формальном языке!</a:t>
              </a:r>
            </a:p>
          </p:txBody>
        </p:sp>
        <p:sp>
          <p:nvSpPr>
            <p:cNvPr id="28" name="Oval 44"/>
            <p:cNvSpPr>
              <a:spLocks noChangeArrowheads="1"/>
            </p:cNvSpPr>
            <p:nvPr/>
          </p:nvSpPr>
          <p:spPr bwMode="auto">
            <a:xfrm>
              <a:off x="3959827" y="2142041"/>
              <a:ext cx="649288" cy="66357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0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Вычисление логических выражений</a:t>
            </a:r>
            <a:endParaRPr lang="ru-RU" sz="2400" dirty="0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076450" y="1262063"/>
            <a:ext cx="4687888" cy="661987"/>
            <a:chOff x="324" y="3520"/>
            <a:chExt cx="2953" cy="417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324" y="3520"/>
              <a:ext cx="2953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455" y="3557"/>
            <a:ext cx="269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Формула" r:id="rId3" imgW="1422360" imgH="177480" progId="Equation.3">
                    <p:embed/>
                  </p:oleObj>
                </mc:Choice>
                <mc:Fallback>
                  <p:oleObj name="Формула" r:id="rId3" imgW="1422360" imgH="177480" progId="Equation.3">
                    <p:embed/>
                    <p:pic>
                      <p:nvPicPr>
                        <p:cNvPr id="1024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" y="3557"/>
                          <a:ext cx="269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394075" y="812800"/>
            <a:ext cx="305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1  4  </a:t>
            </a:r>
            <a:r>
              <a:rPr lang="en-US" altLang="ru-RU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ru-RU" sz="1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  </a:t>
            </a:r>
            <a:r>
              <a:rPr lang="en-US" altLang="ru-RU" sz="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endParaRPr lang="ru-RU" altLang="ru-RU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85763" y="2162175"/>
            <a:ext cx="41179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000000"/>
                </a:solidFill>
              </a:rPr>
              <a:t>Порядок вычислений</a:t>
            </a:r>
            <a:r>
              <a:rPr lang="ru-RU" altLang="ru-RU" sz="260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скобки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НЕ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ИЛИ, исключающее ИЛИ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импликация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эквивалентность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18540" y="2162175"/>
            <a:ext cx="3501072" cy="2527618"/>
            <a:chOff x="4179888" y="2033588"/>
            <a:chExt cx="4440237" cy="3282950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4179888" y="4776788"/>
              <a:ext cx="541337" cy="5397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2400" b="1">
                  <a:latin typeface="Courier New" pitchFamily="49" charset="0"/>
                </a:rPr>
                <a:t>A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5018088" y="4776788"/>
              <a:ext cx="541337" cy="5397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2400" b="1">
                  <a:latin typeface="Courier New" pitchFamily="49" charset="0"/>
                </a:rPr>
                <a:t>B</a:t>
              </a:r>
              <a:endParaRPr lang="ru-RU" sz="2400">
                <a:latin typeface="Arial" charset="0"/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6526213" y="2033588"/>
              <a:ext cx="541337" cy="5413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b="1">
                  <a:latin typeface="Courier New" panose="02070309020205020404" pitchFamily="49" charset="0"/>
                </a:rPr>
                <a:t>+</a:t>
              </a:r>
              <a:endParaRPr lang="ru-RU" altLang="ru-RU" sz="2400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4598988" y="3841750"/>
              <a:ext cx="541337" cy="5397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sym typeface="Symbol" panose="05050102010706020507" pitchFamily="18" charset="2"/>
                </a:rPr>
                <a:t></a:t>
              </a:r>
              <a:endParaRPr lang="ru-RU" altLang="ru-RU" sz="2000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5438775" y="2906713"/>
              <a:ext cx="539750" cy="5397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b="1">
                  <a:latin typeface="Courier New" panose="02070309020205020404" pitchFamily="49" charset="0"/>
                </a:rPr>
                <a:t>+</a:t>
              </a:r>
              <a:endParaRPr lang="ru-RU" altLang="ru-RU" sz="2400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7150100" y="3841750"/>
              <a:ext cx="541338" cy="5397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2400" b="1">
                  <a:latin typeface="Courier New" pitchFamily="49" charset="0"/>
                </a:rPr>
                <a:t>B</a:t>
              </a:r>
              <a:endParaRPr lang="ru-RU" sz="2400">
                <a:latin typeface="Arial" charset="0"/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8080375" y="3841750"/>
              <a:ext cx="539750" cy="5397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2400" b="1">
                  <a:latin typeface="Courier New" pitchFamily="49" charset="0"/>
                </a:rPr>
                <a:t>C</a:t>
              </a:r>
              <a:endParaRPr lang="ru-RU" sz="2400">
                <a:latin typeface="Arial" charset="0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7615238" y="2824163"/>
              <a:ext cx="539750" cy="5397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sym typeface="Symbol" panose="05050102010706020507" pitchFamily="18" charset="2"/>
                </a:rPr>
                <a:t></a:t>
              </a:r>
              <a:endParaRPr lang="ru-RU" altLang="ru-RU" sz="2000"/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5857875" y="4776788"/>
              <a:ext cx="539750" cy="5397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2400" b="1">
                  <a:latin typeface="Courier New" pitchFamily="49" charset="0"/>
                </a:rPr>
                <a:t>A</a:t>
              </a:r>
              <a:endParaRPr lang="ru-RU" sz="2400">
                <a:latin typeface="Arial" charset="0"/>
              </a:endParaRPr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6696075" y="4776788"/>
              <a:ext cx="539750" cy="5397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2400" b="1">
                  <a:latin typeface="Courier New" pitchFamily="49" charset="0"/>
                </a:rPr>
                <a:t>С</a:t>
              </a:r>
              <a:endParaRPr lang="ru-RU" sz="2400">
                <a:latin typeface="Arial" charset="0"/>
              </a:endParaRPr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6276975" y="3841750"/>
              <a:ext cx="539750" cy="5397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solidFill>
                    <a:srgbClr val="000000"/>
                  </a:solidFill>
                  <a:sym typeface="Symbol" panose="05050102010706020507" pitchFamily="18" charset="2"/>
                </a:rPr>
                <a:t></a:t>
              </a:r>
              <a:endParaRPr lang="ru-RU" altLang="ru-RU" sz="2000"/>
            </a:p>
          </p:txBody>
        </p:sp>
        <p:cxnSp>
          <p:nvCxnSpPr>
            <p:cNvPr id="37" name="Прямая со стрелкой 36"/>
            <p:cNvCxnSpPr>
              <a:cxnSpLocks noChangeShapeType="1"/>
              <a:stCxn id="30" idx="3"/>
              <a:endCxn id="29" idx="7"/>
            </p:cNvCxnSpPr>
            <p:nvPr/>
          </p:nvCxnSpPr>
          <p:spPr bwMode="auto">
            <a:xfrm rot="5400000">
              <a:off x="5012532" y="3417093"/>
              <a:ext cx="552450" cy="45561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Прямая со стрелкой 37"/>
            <p:cNvCxnSpPr>
              <a:cxnSpLocks noChangeShapeType="1"/>
              <a:stCxn id="19" idx="3"/>
              <a:endCxn id="30" idx="7"/>
            </p:cNvCxnSpPr>
            <p:nvPr/>
          </p:nvCxnSpPr>
          <p:spPr bwMode="auto">
            <a:xfrm rot="5400000">
              <a:off x="6007100" y="2387600"/>
              <a:ext cx="490538" cy="7064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Прямая со стрелкой 38"/>
            <p:cNvCxnSpPr>
              <a:cxnSpLocks noChangeShapeType="1"/>
              <a:stCxn id="29" idx="3"/>
              <a:endCxn id="17" idx="0"/>
            </p:cNvCxnSpPr>
            <p:nvPr/>
          </p:nvCxnSpPr>
          <p:spPr bwMode="auto">
            <a:xfrm rot="5400000">
              <a:off x="4327525" y="4425950"/>
              <a:ext cx="474663" cy="22701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Прямая со стрелкой 39"/>
            <p:cNvCxnSpPr>
              <a:cxnSpLocks noChangeShapeType="1"/>
              <a:stCxn id="29" idx="5"/>
              <a:endCxn id="18" idx="0"/>
            </p:cNvCxnSpPr>
            <p:nvPr/>
          </p:nvCxnSpPr>
          <p:spPr bwMode="auto">
            <a:xfrm rot="16200000" flipH="1">
              <a:off x="4937918" y="4425157"/>
              <a:ext cx="474663" cy="2286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Прямая со стрелкой 40"/>
            <p:cNvCxnSpPr>
              <a:cxnSpLocks noChangeShapeType="1"/>
              <a:stCxn id="30" idx="5"/>
              <a:endCxn id="36" idx="1"/>
            </p:cNvCxnSpPr>
            <p:nvPr/>
          </p:nvCxnSpPr>
          <p:spPr bwMode="auto">
            <a:xfrm rot="16200000" flipH="1">
              <a:off x="5850732" y="3417093"/>
              <a:ext cx="552450" cy="45561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Прямая со стрелкой 41"/>
            <p:cNvCxnSpPr>
              <a:cxnSpLocks noChangeShapeType="1"/>
              <a:stCxn id="36" idx="3"/>
              <a:endCxn id="34" idx="0"/>
            </p:cNvCxnSpPr>
            <p:nvPr/>
          </p:nvCxnSpPr>
          <p:spPr bwMode="auto">
            <a:xfrm rot="5400000">
              <a:off x="6003925" y="4425950"/>
              <a:ext cx="474663" cy="22701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Прямая со стрелкой 42"/>
            <p:cNvCxnSpPr>
              <a:cxnSpLocks noChangeShapeType="1"/>
              <a:stCxn id="36" idx="5"/>
              <a:endCxn id="35" idx="0"/>
            </p:cNvCxnSpPr>
            <p:nvPr/>
          </p:nvCxnSpPr>
          <p:spPr bwMode="auto">
            <a:xfrm rot="16200000" flipH="1">
              <a:off x="6614318" y="4425157"/>
              <a:ext cx="474663" cy="2286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Прямая со стрелкой 43"/>
            <p:cNvCxnSpPr>
              <a:cxnSpLocks noChangeShapeType="1"/>
              <a:stCxn id="19" idx="5"/>
              <a:endCxn id="33" idx="1"/>
            </p:cNvCxnSpPr>
            <p:nvPr/>
          </p:nvCxnSpPr>
          <p:spPr bwMode="auto">
            <a:xfrm rot="16200000" flipH="1">
              <a:off x="7137400" y="2346325"/>
              <a:ext cx="407988" cy="7064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Прямая со стрелкой 44"/>
            <p:cNvCxnSpPr>
              <a:cxnSpLocks noChangeShapeType="1"/>
              <a:stCxn id="33" idx="3"/>
              <a:endCxn id="31" idx="0"/>
            </p:cNvCxnSpPr>
            <p:nvPr/>
          </p:nvCxnSpPr>
          <p:spPr bwMode="auto">
            <a:xfrm rot="5400000">
              <a:off x="7278688" y="3425825"/>
              <a:ext cx="557212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Прямая со стрелкой 45"/>
            <p:cNvCxnSpPr>
              <a:cxnSpLocks noChangeShapeType="1"/>
              <a:stCxn id="33" idx="5"/>
              <a:endCxn id="32" idx="0"/>
            </p:cNvCxnSpPr>
            <p:nvPr/>
          </p:nvCxnSpPr>
          <p:spPr bwMode="auto">
            <a:xfrm rot="16200000" flipH="1">
              <a:off x="7935119" y="3426619"/>
              <a:ext cx="557212" cy="2730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495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Задачи</a:t>
            </a:r>
            <a:endParaRPr lang="ru-RU" sz="3200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70523" y="990601"/>
            <a:ext cx="629851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rgbClr val="000000"/>
                </a:solidFill>
              </a:rPr>
              <a:t>Постройте таблицы истинности для </a:t>
            </a:r>
          </a:p>
          <a:p>
            <a:pPr eaLnBrk="1" hangingPunct="1"/>
            <a:r>
              <a:rPr lang="ru-RU" altLang="ru-RU" sz="2800" dirty="0" smtClean="0">
                <a:solidFill>
                  <a:srgbClr val="000000"/>
                </a:solidFill>
              </a:rPr>
              <a:t>следующих выражений:</a:t>
            </a:r>
          </a:p>
          <a:p>
            <a:pPr eaLnBrk="1" hangingPunct="1">
              <a:buFontTx/>
              <a:buAutoNum type="arabicParenR"/>
            </a:pP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¬X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altLang="ru-RU" sz="2800" b="1" dirty="0" smtClean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¬Z 	</a:t>
            </a:r>
            <a:endParaRPr lang="ru-RU" alt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Z	</a:t>
            </a:r>
            <a:endParaRPr lang="ru-RU" alt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¬Y</a:t>
            </a:r>
            <a:r>
              <a:rPr lang="es-ES" altLang="ru-RU" sz="2800" b="1" dirty="0" smtClean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Z	</a:t>
            </a:r>
            <a:endParaRPr lang="ru-RU" alt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¬X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¬Y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¬Z</a:t>
            </a:r>
            <a:endParaRPr lang="ru-RU" alt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4266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Диаграммы Венна (круги Эйлера)</a:t>
            </a:r>
            <a:endParaRPr lang="ru-RU" sz="3200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1056167" y="1077432"/>
            <a:ext cx="6211224" cy="3828128"/>
            <a:chOff x="439738" y="919163"/>
            <a:chExt cx="8429625" cy="5432425"/>
          </a:xfrm>
        </p:grpSpPr>
        <p:sp>
          <p:nvSpPr>
            <p:cNvPr id="3" name="Oval 39" descr="Широкий диагональный 1"/>
            <p:cNvSpPr>
              <a:spLocks noChangeArrowheads="1"/>
            </p:cNvSpPr>
            <p:nvPr/>
          </p:nvSpPr>
          <p:spPr bwMode="auto">
            <a:xfrm>
              <a:off x="6381750" y="3651250"/>
              <a:ext cx="2022475" cy="2022475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" name="Группа 48"/>
            <p:cNvGrpSpPr>
              <a:grpSpLocks/>
            </p:cNvGrpSpPr>
            <p:nvPr/>
          </p:nvGrpSpPr>
          <p:grpSpPr bwMode="auto">
            <a:xfrm>
              <a:off x="5970588" y="3621088"/>
              <a:ext cx="2898775" cy="1865312"/>
              <a:chOff x="5970588" y="3621088"/>
              <a:chExt cx="2898776" cy="1865312"/>
            </a:xfrm>
          </p:grpSpPr>
          <p:sp>
            <p:nvSpPr>
              <p:cNvPr id="5" name="Oval 40"/>
              <p:cNvSpPr>
                <a:spLocks noChangeArrowheads="1"/>
              </p:cNvSpPr>
              <p:nvPr/>
            </p:nvSpPr>
            <p:spPr bwMode="auto">
              <a:xfrm>
                <a:off x="6694488" y="4035425"/>
                <a:ext cx="936625" cy="9366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" name="Oval 41"/>
              <p:cNvSpPr>
                <a:spLocks noChangeArrowheads="1"/>
              </p:cNvSpPr>
              <p:nvPr/>
            </p:nvSpPr>
            <p:spPr bwMode="auto">
              <a:xfrm>
                <a:off x="7135813" y="4340225"/>
                <a:ext cx="936625" cy="9366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" name="Rectangle 43"/>
              <p:cNvSpPr>
                <a:spLocks noChangeArrowheads="1"/>
              </p:cNvSpPr>
              <p:nvPr/>
            </p:nvSpPr>
            <p:spPr bwMode="auto">
              <a:xfrm>
                <a:off x="5970588" y="3621088"/>
                <a:ext cx="563563" cy="56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A</a:t>
                </a:r>
                <a:endParaRPr lang="ru-RU" altLang="ru-RU" sz="3800"/>
              </a:p>
            </p:txBody>
          </p:sp>
          <p:sp>
            <p:nvSpPr>
              <p:cNvPr id="8" name="Rectangle 44"/>
              <p:cNvSpPr>
                <a:spLocks noChangeArrowheads="1"/>
              </p:cNvSpPr>
              <p:nvPr/>
            </p:nvSpPr>
            <p:spPr bwMode="auto">
              <a:xfrm>
                <a:off x="8305801" y="4921250"/>
                <a:ext cx="563563" cy="56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B</a:t>
                </a:r>
                <a:endParaRPr lang="ru-RU" altLang="ru-RU" sz="3800"/>
              </a:p>
            </p:txBody>
          </p:sp>
        </p:grpSp>
        <p:sp>
          <p:nvSpPr>
            <p:cNvPr id="9" name="Oval 40"/>
            <p:cNvSpPr>
              <a:spLocks noChangeArrowheads="1"/>
            </p:cNvSpPr>
            <p:nvPr/>
          </p:nvSpPr>
          <p:spPr bwMode="auto">
            <a:xfrm>
              <a:off x="6697663" y="4035425"/>
              <a:ext cx="936625" cy="9366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697163" y="962025"/>
              <a:ext cx="2479675" cy="1409700"/>
              <a:chOff x="1699" y="606"/>
              <a:chExt cx="1562" cy="888"/>
            </a:xfrm>
          </p:grpSpPr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2041" y="712"/>
                <a:ext cx="590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2319" y="904"/>
                <a:ext cx="590" cy="5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46"/>
              <p:cNvSpPr>
                <a:spLocks noChangeArrowheads="1"/>
              </p:cNvSpPr>
              <p:nvPr/>
            </p:nvSpPr>
            <p:spPr bwMode="auto">
              <a:xfrm>
                <a:off x="1699" y="606"/>
                <a:ext cx="35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A</a:t>
                </a:r>
                <a:endParaRPr lang="ru-RU" altLang="ru-RU" sz="3800"/>
              </a:p>
            </p:txBody>
          </p:sp>
          <p:sp>
            <p:nvSpPr>
              <p:cNvPr id="14" name="Rectangle 47"/>
              <p:cNvSpPr>
                <a:spLocks noChangeArrowheads="1"/>
              </p:cNvSpPr>
              <p:nvPr/>
            </p:nvSpPr>
            <p:spPr bwMode="auto">
              <a:xfrm>
                <a:off x="2906" y="1120"/>
                <a:ext cx="35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B</a:t>
                </a:r>
                <a:endParaRPr lang="ru-RU" altLang="ru-RU" sz="3800"/>
              </a:p>
            </p:txBody>
          </p:sp>
        </p:grpSp>
        <p:sp>
          <p:nvSpPr>
            <p:cNvPr id="15" name="Oval 7" descr="Широкий диагональный 1"/>
            <p:cNvSpPr>
              <a:spLocks noChangeArrowheads="1"/>
            </p:cNvSpPr>
            <p:nvPr/>
          </p:nvSpPr>
          <p:spPr bwMode="auto">
            <a:xfrm>
              <a:off x="519113" y="1016000"/>
              <a:ext cx="1558925" cy="1558925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836613" y="1355725"/>
              <a:ext cx="936625" cy="936625"/>
              <a:chOff x="562" y="790"/>
              <a:chExt cx="590" cy="59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62" y="790"/>
                <a:ext cx="590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682" y="891"/>
                <a:ext cx="35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A</a:t>
                </a:r>
                <a:endParaRPr lang="ru-RU" altLang="ru-RU" sz="3800"/>
              </a:p>
            </p:txBody>
          </p:sp>
        </p:grpSp>
        <p:graphicFrame>
          <p:nvGraphicFramePr>
            <p:cNvPr id="1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650358"/>
                </p:ext>
              </p:extLst>
            </p:nvPr>
          </p:nvGraphicFramePr>
          <p:xfrm>
            <a:off x="927101" y="2501703"/>
            <a:ext cx="663575" cy="766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Формула" r:id="rId3" imgW="164880" imgH="190440" progId="Equation.3">
                    <p:embed/>
                  </p:oleObj>
                </mc:Choice>
                <mc:Fallback>
                  <p:oleObj name="Формула" r:id="rId3" imgW="164880" imgH="190440" progId="Equation.3">
                    <p:embed/>
                    <p:pic>
                      <p:nvPicPr>
                        <p:cNvPr id="13927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7101" y="2501703"/>
                          <a:ext cx="663575" cy="766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Freeform 13" descr="Широкий диагональный 1"/>
            <p:cNvSpPr>
              <a:spLocks/>
            </p:cNvSpPr>
            <p:nvPr/>
          </p:nvSpPr>
          <p:spPr bwMode="auto">
            <a:xfrm>
              <a:off x="3679825" y="1427163"/>
              <a:ext cx="501650" cy="642937"/>
            </a:xfrm>
            <a:custGeom>
              <a:avLst/>
              <a:gdLst>
                <a:gd name="T0" fmla="*/ 2147483647 w 316"/>
                <a:gd name="T1" fmla="*/ 2147483647 h 405"/>
                <a:gd name="T2" fmla="*/ 2147483647 w 316"/>
                <a:gd name="T3" fmla="*/ 2147483647 h 405"/>
                <a:gd name="T4" fmla="*/ 2147483647 w 316"/>
                <a:gd name="T5" fmla="*/ 2147483647 h 405"/>
                <a:gd name="T6" fmla="*/ 2147483647 w 316"/>
                <a:gd name="T7" fmla="*/ 2147483647 h 405"/>
                <a:gd name="T8" fmla="*/ 2147483647 w 316"/>
                <a:gd name="T9" fmla="*/ 2147483647 h 405"/>
                <a:gd name="T10" fmla="*/ 2147483647 w 316"/>
                <a:gd name="T11" fmla="*/ 2147483647 h 405"/>
                <a:gd name="T12" fmla="*/ 2147483647 w 316"/>
                <a:gd name="T13" fmla="*/ 2147483647 h 405"/>
                <a:gd name="T14" fmla="*/ 2147483647 w 316"/>
                <a:gd name="T15" fmla="*/ 2147483647 h 405"/>
                <a:gd name="T16" fmla="*/ 2147483647 w 316"/>
                <a:gd name="T17" fmla="*/ 2147483647 h 405"/>
                <a:gd name="T18" fmla="*/ 2147483647 w 316"/>
                <a:gd name="T19" fmla="*/ 2147483647 h 405"/>
                <a:gd name="T20" fmla="*/ 2147483647 w 316"/>
                <a:gd name="T21" fmla="*/ 2147483647 h 405"/>
                <a:gd name="T22" fmla="*/ 2147483647 w 316"/>
                <a:gd name="T23" fmla="*/ 2147483647 h 4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6"/>
                <a:gd name="T37" fmla="*/ 0 h 405"/>
                <a:gd name="T38" fmla="*/ 316 w 316"/>
                <a:gd name="T39" fmla="*/ 405 h 4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6" h="405">
                  <a:moveTo>
                    <a:pt x="294" y="3"/>
                  </a:moveTo>
                  <a:cubicBezTo>
                    <a:pt x="270" y="0"/>
                    <a:pt x="202" y="17"/>
                    <a:pt x="165" y="34"/>
                  </a:cubicBezTo>
                  <a:cubicBezTo>
                    <a:pt x="128" y="51"/>
                    <a:pt x="95" y="77"/>
                    <a:pt x="70" y="108"/>
                  </a:cubicBezTo>
                  <a:cubicBezTo>
                    <a:pt x="45" y="139"/>
                    <a:pt x="24" y="185"/>
                    <a:pt x="12" y="219"/>
                  </a:cubicBezTo>
                  <a:cubicBezTo>
                    <a:pt x="0" y="253"/>
                    <a:pt x="0" y="279"/>
                    <a:pt x="1" y="310"/>
                  </a:cubicBezTo>
                  <a:cubicBezTo>
                    <a:pt x="2" y="341"/>
                    <a:pt x="6" y="378"/>
                    <a:pt x="18" y="403"/>
                  </a:cubicBezTo>
                  <a:cubicBezTo>
                    <a:pt x="52" y="405"/>
                    <a:pt x="103" y="394"/>
                    <a:pt x="139" y="378"/>
                  </a:cubicBezTo>
                  <a:cubicBezTo>
                    <a:pt x="175" y="362"/>
                    <a:pt x="209" y="334"/>
                    <a:pt x="234" y="309"/>
                  </a:cubicBezTo>
                  <a:cubicBezTo>
                    <a:pt x="259" y="284"/>
                    <a:pt x="279" y="257"/>
                    <a:pt x="292" y="226"/>
                  </a:cubicBezTo>
                  <a:cubicBezTo>
                    <a:pt x="305" y="195"/>
                    <a:pt x="310" y="152"/>
                    <a:pt x="313" y="123"/>
                  </a:cubicBezTo>
                  <a:cubicBezTo>
                    <a:pt x="316" y="94"/>
                    <a:pt x="311" y="72"/>
                    <a:pt x="309" y="52"/>
                  </a:cubicBezTo>
                  <a:cubicBezTo>
                    <a:pt x="307" y="32"/>
                    <a:pt x="306" y="28"/>
                    <a:pt x="294" y="3"/>
                  </a:cubicBezTo>
                  <a:close/>
                </a:path>
              </a:pathLst>
            </a:cu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3778250" y="2501900"/>
              <a:ext cx="563563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 dirty="0"/>
                <a:t>A</a:t>
              </a:r>
              <a:r>
                <a:rPr lang="en-US" altLang="ru-RU" sz="3800" dirty="0">
                  <a:cs typeface="Arial" panose="020B0604020202020204" pitchFamily="34" charset="0"/>
                </a:rPr>
                <a:t>·</a:t>
              </a:r>
              <a:r>
                <a:rPr lang="en-US" altLang="ru-RU" sz="3800" dirty="0"/>
                <a:t>B</a:t>
              </a:r>
              <a:endParaRPr lang="ru-RU" altLang="ru-RU" sz="3800" dirty="0"/>
            </a:p>
          </p:txBody>
        </p:sp>
        <p:grpSp>
          <p:nvGrpSpPr>
            <p:cNvPr id="22" name="Group 50"/>
            <p:cNvGrpSpPr>
              <a:grpSpLocks/>
            </p:cNvGrpSpPr>
            <p:nvPr/>
          </p:nvGrpSpPr>
          <p:grpSpPr bwMode="auto">
            <a:xfrm>
              <a:off x="5891213" y="919163"/>
              <a:ext cx="2390775" cy="1485900"/>
              <a:chOff x="3711" y="579"/>
              <a:chExt cx="1506" cy="936"/>
            </a:xfrm>
          </p:grpSpPr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>
                <a:off x="3982" y="733"/>
                <a:ext cx="590" cy="5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3711" y="579"/>
                <a:ext cx="35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A</a:t>
                </a:r>
                <a:endParaRPr lang="ru-RU" altLang="ru-RU" sz="3800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4260" y="925"/>
                <a:ext cx="590" cy="5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4862" y="1006"/>
                <a:ext cx="35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B</a:t>
                </a:r>
                <a:endParaRPr lang="ru-RU" altLang="ru-RU" sz="3800"/>
              </a:p>
            </p:txBody>
          </p:sp>
        </p:grp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6848475" y="2501900"/>
              <a:ext cx="563563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A+B</a:t>
              </a:r>
              <a:endParaRPr lang="ru-RU" altLang="ru-RU" sz="380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6308725" y="1158875"/>
              <a:ext cx="1387475" cy="1247775"/>
            </a:xfrm>
            <a:custGeom>
              <a:avLst/>
              <a:gdLst>
                <a:gd name="T0" fmla="*/ 2147483647 w 874"/>
                <a:gd name="T1" fmla="*/ 2147483647 h 786"/>
                <a:gd name="T2" fmla="*/ 2147483647 w 874"/>
                <a:gd name="T3" fmla="*/ 2147483647 h 786"/>
                <a:gd name="T4" fmla="*/ 2147483647 w 874"/>
                <a:gd name="T5" fmla="*/ 2147483647 h 786"/>
                <a:gd name="T6" fmla="*/ 2147483647 w 874"/>
                <a:gd name="T7" fmla="*/ 2147483647 h 786"/>
                <a:gd name="T8" fmla="*/ 2147483647 w 874"/>
                <a:gd name="T9" fmla="*/ 2147483647 h 786"/>
                <a:gd name="T10" fmla="*/ 2147483647 w 874"/>
                <a:gd name="T11" fmla="*/ 2147483647 h 786"/>
                <a:gd name="T12" fmla="*/ 2147483647 w 874"/>
                <a:gd name="T13" fmla="*/ 2147483647 h 786"/>
                <a:gd name="T14" fmla="*/ 2147483647 w 874"/>
                <a:gd name="T15" fmla="*/ 2147483647 h 786"/>
                <a:gd name="T16" fmla="*/ 2147483647 w 874"/>
                <a:gd name="T17" fmla="*/ 2147483647 h 786"/>
                <a:gd name="T18" fmla="*/ 2147483647 w 874"/>
                <a:gd name="T19" fmla="*/ 2147483647 h 786"/>
                <a:gd name="T20" fmla="*/ 2147483647 w 874"/>
                <a:gd name="T21" fmla="*/ 2147483647 h 786"/>
                <a:gd name="T22" fmla="*/ 2147483647 w 874"/>
                <a:gd name="T23" fmla="*/ 2147483647 h 786"/>
                <a:gd name="T24" fmla="*/ 2147483647 w 874"/>
                <a:gd name="T25" fmla="*/ 2147483647 h 786"/>
                <a:gd name="T26" fmla="*/ 2147483647 w 874"/>
                <a:gd name="T27" fmla="*/ 2147483647 h 786"/>
                <a:gd name="T28" fmla="*/ 2147483647 w 874"/>
                <a:gd name="T29" fmla="*/ 2147483647 h 786"/>
                <a:gd name="T30" fmla="*/ 2147483647 w 874"/>
                <a:gd name="T31" fmla="*/ 2147483647 h 786"/>
                <a:gd name="T32" fmla="*/ 2147483647 w 874"/>
                <a:gd name="T33" fmla="*/ 2147483647 h 786"/>
                <a:gd name="T34" fmla="*/ 2147483647 w 874"/>
                <a:gd name="T35" fmla="*/ 2147483647 h 786"/>
                <a:gd name="T36" fmla="*/ 2147483647 w 874"/>
                <a:gd name="T37" fmla="*/ 2147483647 h 786"/>
                <a:gd name="T38" fmla="*/ 2147483647 w 874"/>
                <a:gd name="T39" fmla="*/ 2147483647 h 786"/>
                <a:gd name="T40" fmla="*/ 2147483647 w 874"/>
                <a:gd name="T41" fmla="*/ 2147483647 h 786"/>
                <a:gd name="T42" fmla="*/ 2147483647 w 874"/>
                <a:gd name="T43" fmla="*/ 2147483647 h 786"/>
                <a:gd name="T44" fmla="*/ 2147483647 w 874"/>
                <a:gd name="T45" fmla="*/ 2147483647 h 786"/>
                <a:gd name="T46" fmla="*/ 2147483647 w 874"/>
                <a:gd name="T47" fmla="*/ 2147483647 h 786"/>
                <a:gd name="T48" fmla="*/ 2147483647 w 874"/>
                <a:gd name="T49" fmla="*/ 2147483647 h 786"/>
                <a:gd name="T50" fmla="*/ 2147483647 w 874"/>
                <a:gd name="T51" fmla="*/ 2147483647 h 786"/>
                <a:gd name="T52" fmla="*/ 2147483647 w 874"/>
                <a:gd name="T53" fmla="*/ 2147483647 h 7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4"/>
                <a:gd name="T82" fmla="*/ 0 h 786"/>
                <a:gd name="T83" fmla="*/ 874 w 874"/>
                <a:gd name="T84" fmla="*/ 786 h 7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4" h="786">
                  <a:moveTo>
                    <a:pt x="578" y="195"/>
                  </a:moveTo>
                  <a:cubicBezTo>
                    <a:pt x="570" y="179"/>
                    <a:pt x="551" y="138"/>
                    <a:pt x="530" y="113"/>
                  </a:cubicBezTo>
                  <a:cubicBezTo>
                    <a:pt x="509" y="88"/>
                    <a:pt x="483" y="65"/>
                    <a:pt x="453" y="47"/>
                  </a:cubicBezTo>
                  <a:cubicBezTo>
                    <a:pt x="423" y="29"/>
                    <a:pt x="389" y="12"/>
                    <a:pt x="351" y="6"/>
                  </a:cubicBezTo>
                  <a:cubicBezTo>
                    <a:pt x="313" y="0"/>
                    <a:pt x="265" y="2"/>
                    <a:pt x="227" y="11"/>
                  </a:cubicBezTo>
                  <a:cubicBezTo>
                    <a:pt x="189" y="20"/>
                    <a:pt x="151" y="42"/>
                    <a:pt x="122" y="63"/>
                  </a:cubicBezTo>
                  <a:cubicBezTo>
                    <a:pt x="93" y="84"/>
                    <a:pt x="70" y="104"/>
                    <a:pt x="51" y="137"/>
                  </a:cubicBezTo>
                  <a:cubicBezTo>
                    <a:pt x="32" y="170"/>
                    <a:pt x="12" y="219"/>
                    <a:pt x="6" y="260"/>
                  </a:cubicBezTo>
                  <a:cubicBezTo>
                    <a:pt x="0" y="301"/>
                    <a:pt x="4" y="343"/>
                    <a:pt x="15" y="381"/>
                  </a:cubicBezTo>
                  <a:cubicBezTo>
                    <a:pt x="26" y="419"/>
                    <a:pt x="52" y="459"/>
                    <a:pt x="72" y="486"/>
                  </a:cubicBezTo>
                  <a:cubicBezTo>
                    <a:pt x="92" y="513"/>
                    <a:pt x="109" y="526"/>
                    <a:pt x="134" y="542"/>
                  </a:cubicBezTo>
                  <a:cubicBezTo>
                    <a:pt x="159" y="558"/>
                    <a:pt x="194" y="573"/>
                    <a:pt x="222" y="582"/>
                  </a:cubicBezTo>
                  <a:cubicBezTo>
                    <a:pt x="250" y="591"/>
                    <a:pt x="270" y="593"/>
                    <a:pt x="300" y="594"/>
                  </a:cubicBezTo>
                  <a:cubicBezTo>
                    <a:pt x="311" y="621"/>
                    <a:pt x="333" y="658"/>
                    <a:pt x="351" y="681"/>
                  </a:cubicBezTo>
                  <a:cubicBezTo>
                    <a:pt x="369" y="704"/>
                    <a:pt x="387" y="720"/>
                    <a:pt x="411" y="735"/>
                  </a:cubicBezTo>
                  <a:cubicBezTo>
                    <a:pt x="435" y="750"/>
                    <a:pt x="467" y="766"/>
                    <a:pt x="497" y="774"/>
                  </a:cubicBezTo>
                  <a:cubicBezTo>
                    <a:pt x="527" y="782"/>
                    <a:pt x="563" y="786"/>
                    <a:pt x="591" y="786"/>
                  </a:cubicBezTo>
                  <a:cubicBezTo>
                    <a:pt x="619" y="786"/>
                    <a:pt x="639" y="784"/>
                    <a:pt x="668" y="773"/>
                  </a:cubicBezTo>
                  <a:cubicBezTo>
                    <a:pt x="697" y="762"/>
                    <a:pt x="740" y="741"/>
                    <a:pt x="768" y="717"/>
                  </a:cubicBezTo>
                  <a:cubicBezTo>
                    <a:pt x="796" y="693"/>
                    <a:pt x="821" y="662"/>
                    <a:pt x="837" y="632"/>
                  </a:cubicBezTo>
                  <a:cubicBezTo>
                    <a:pt x="853" y="602"/>
                    <a:pt x="862" y="568"/>
                    <a:pt x="867" y="534"/>
                  </a:cubicBezTo>
                  <a:cubicBezTo>
                    <a:pt x="872" y="500"/>
                    <a:pt x="874" y="459"/>
                    <a:pt x="867" y="425"/>
                  </a:cubicBezTo>
                  <a:cubicBezTo>
                    <a:pt x="860" y="391"/>
                    <a:pt x="844" y="357"/>
                    <a:pt x="827" y="329"/>
                  </a:cubicBezTo>
                  <a:cubicBezTo>
                    <a:pt x="810" y="301"/>
                    <a:pt x="784" y="276"/>
                    <a:pt x="762" y="258"/>
                  </a:cubicBezTo>
                  <a:cubicBezTo>
                    <a:pt x="740" y="240"/>
                    <a:pt x="720" y="229"/>
                    <a:pt x="696" y="219"/>
                  </a:cubicBezTo>
                  <a:cubicBezTo>
                    <a:pt x="672" y="209"/>
                    <a:pt x="641" y="202"/>
                    <a:pt x="621" y="198"/>
                  </a:cubicBezTo>
                  <a:cubicBezTo>
                    <a:pt x="601" y="194"/>
                    <a:pt x="606" y="195"/>
                    <a:pt x="578" y="195"/>
                  </a:cubicBezTo>
                  <a:close/>
                </a:path>
              </a:pathLst>
            </a:cu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1203325" y="5786438"/>
              <a:ext cx="563563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</a:t>
              </a:r>
              <a:r>
                <a:rPr lang="en-US" altLang="ru-RU" sz="3800">
                  <a:sym typeface="Symbol" panose="05050102010706020507" pitchFamily="18" charset="2"/>
                </a:rPr>
                <a:t></a:t>
              </a:r>
              <a:r>
                <a:rPr lang="en-US" altLang="ru-RU" sz="3800"/>
                <a:t>B</a:t>
              </a:r>
              <a:endParaRPr lang="ru-RU" altLang="ru-RU" sz="3800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4184650" y="5786438"/>
              <a:ext cx="563563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</a:t>
              </a:r>
              <a:r>
                <a:rPr lang="en-US" altLang="ru-RU" sz="3800">
                  <a:sym typeface="Symbol" panose="05050102010706020507" pitchFamily="18" charset="2"/>
                </a:rPr>
                <a:t></a:t>
              </a:r>
              <a:r>
                <a:rPr lang="en-US" altLang="ru-RU" sz="3800"/>
                <a:t>B</a:t>
              </a:r>
              <a:endParaRPr lang="ru-RU" altLang="ru-RU" sz="3800"/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7165975" y="5786438"/>
              <a:ext cx="563563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</a:t>
              </a:r>
              <a:r>
                <a:rPr lang="en-US" altLang="ru-RU" sz="3800">
                  <a:sym typeface="Symbol" panose="05050102010706020507" pitchFamily="18" charset="2"/>
                </a:rPr>
                <a:t></a:t>
              </a:r>
              <a:r>
                <a:rPr lang="en-US" altLang="ru-RU" sz="3800"/>
                <a:t>B</a:t>
              </a:r>
              <a:endParaRPr lang="ru-RU" altLang="ru-RU" sz="3800"/>
            </a:p>
          </p:txBody>
        </p:sp>
        <p:grpSp>
          <p:nvGrpSpPr>
            <p:cNvPr id="32" name="Group 51"/>
            <p:cNvGrpSpPr>
              <a:grpSpLocks/>
            </p:cNvGrpSpPr>
            <p:nvPr/>
          </p:nvGrpSpPr>
          <p:grpSpPr bwMode="auto">
            <a:xfrm>
              <a:off x="439738" y="3606800"/>
              <a:ext cx="2390775" cy="1485900"/>
              <a:chOff x="277" y="2272"/>
              <a:chExt cx="1506" cy="936"/>
            </a:xfrm>
          </p:grpSpPr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277" y="2272"/>
                <a:ext cx="35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A</a:t>
                </a:r>
                <a:endParaRPr lang="ru-RU" altLang="ru-RU" sz="3800"/>
              </a:p>
            </p:txBody>
          </p:sp>
          <p:sp>
            <p:nvSpPr>
              <p:cNvPr id="34" name="Rectangle 27"/>
              <p:cNvSpPr>
                <a:spLocks noChangeArrowheads="1"/>
              </p:cNvSpPr>
              <p:nvPr/>
            </p:nvSpPr>
            <p:spPr bwMode="auto">
              <a:xfrm>
                <a:off x="1428" y="2699"/>
                <a:ext cx="35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B</a:t>
                </a:r>
                <a:endParaRPr lang="ru-RU" altLang="ru-RU" sz="3800"/>
              </a:p>
            </p:txBody>
          </p:sp>
          <p:sp>
            <p:nvSpPr>
              <p:cNvPr id="35" name="Oval 29"/>
              <p:cNvSpPr>
                <a:spLocks noChangeArrowheads="1"/>
              </p:cNvSpPr>
              <p:nvPr/>
            </p:nvSpPr>
            <p:spPr bwMode="auto">
              <a:xfrm>
                <a:off x="548" y="2426"/>
                <a:ext cx="590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Oval 30"/>
              <p:cNvSpPr>
                <a:spLocks noChangeArrowheads="1"/>
              </p:cNvSpPr>
              <p:nvPr/>
            </p:nvSpPr>
            <p:spPr bwMode="auto">
              <a:xfrm>
                <a:off x="826" y="2618"/>
                <a:ext cx="590" cy="5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7" name="Freeform 32" descr="Широкий диагональный 1"/>
            <p:cNvSpPr>
              <a:spLocks/>
            </p:cNvSpPr>
            <p:nvPr/>
          </p:nvSpPr>
          <p:spPr bwMode="auto">
            <a:xfrm>
              <a:off x="869950" y="3849688"/>
              <a:ext cx="906463" cy="939800"/>
            </a:xfrm>
            <a:custGeom>
              <a:avLst/>
              <a:gdLst>
                <a:gd name="T0" fmla="*/ 2147483647 w 571"/>
                <a:gd name="T1" fmla="*/ 2147483647 h 592"/>
                <a:gd name="T2" fmla="*/ 2147483647 w 571"/>
                <a:gd name="T3" fmla="*/ 2147483647 h 592"/>
                <a:gd name="T4" fmla="*/ 2147483647 w 571"/>
                <a:gd name="T5" fmla="*/ 2147483647 h 592"/>
                <a:gd name="T6" fmla="*/ 2147483647 w 571"/>
                <a:gd name="T7" fmla="*/ 2147483647 h 592"/>
                <a:gd name="T8" fmla="*/ 2147483647 w 571"/>
                <a:gd name="T9" fmla="*/ 2147483647 h 592"/>
                <a:gd name="T10" fmla="*/ 2147483647 w 571"/>
                <a:gd name="T11" fmla="*/ 2147483647 h 592"/>
                <a:gd name="T12" fmla="*/ 2147483647 w 571"/>
                <a:gd name="T13" fmla="*/ 2147483647 h 592"/>
                <a:gd name="T14" fmla="*/ 2147483647 w 571"/>
                <a:gd name="T15" fmla="*/ 2147483647 h 592"/>
                <a:gd name="T16" fmla="*/ 2147483647 w 571"/>
                <a:gd name="T17" fmla="*/ 2147483647 h 592"/>
                <a:gd name="T18" fmla="*/ 2147483647 w 571"/>
                <a:gd name="T19" fmla="*/ 2147483647 h 592"/>
                <a:gd name="T20" fmla="*/ 2147483647 w 571"/>
                <a:gd name="T21" fmla="*/ 2147483647 h 592"/>
                <a:gd name="T22" fmla="*/ 2147483647 w 571"/>
                <a:gd name="T23" fmla="*/ 2147483647 h 592"/>
                <a:gd name="T24" fmla="*/ 2147483647 w 571"/>
                <a:gd name="T25" fmla="*/ 2147483647 h 592"/>
                <a:gd name="T26" fmla="*/ 2147483647 w 571"/>
                <a:gd name="T27" fmla="*/ 2147483647 h 592"/>
                <a:gd name="T28" fmla="*/ 2147483647 w 571"/>
                <a:gd name="T29" fmla="*/ 2147483647 h 592"/>
                <a:gd name="T30" fmla="*/ 2147483647 w 571"/>
                <a:gd name="T31" fmla="*/ 2147483647 h 592"/>
                <a:gd name="T32" fmla="*/ 2147483647 w 571"/>
                <a:gd name="T33" fmla="*/ 2147483647 h 5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1"/>
                <a:gd name="T52" fmla="*/ 0 h 592"/>
                <a:gd name="T53" fmla="*/ 571 w 571"/>
                <a:gd name="T54" fmla="*/ 592 h 5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1" h="592">
                  <a:moveTo>
                    <a:pt x="571" y="191"/>
                  </a:moveTo>
                  <a:cubicBezTo>
                    <a:pt x="564" y="161"/>
                    <a:pt x="532" y="114"/>
                    <a:pt x="505" y="86"/>
                  </a:cubicBezTo>
                  <a:cubicBezTo>
                    <a:pt x="478" y="58"/>
                    <a:pt x="445" y="39"/>
                    <a:pt x="412" y="25"/>
                  </a:cubicBezTo>
                  <a:cubicBezTo>
                    <a:pt x="379" y="11"/>
                    <a:pt x="347" y="2"/>
                    <a:pt x="309" y="1"/>
                  </a:cubicBezTo>
                  <a:cubicBezTo>
                    <a:pt x="271" y="0"/>
                    <a:pt x="222" y="3"/>
                    <a:pt x="183" y="20"/>
                  </a:cubicBezTo>
                  <a:cubicBezTo>
                    <a:pt x="144" y="37"/>
                    <a:pt x="102" y="70"/>
                    <a:pt x="73" y="103"/>
                  </a:cubicBezTo>
                  <a:cubicBezTo>
                    <a:pt x="44" y="136"/>
                    <a:pt x="20" y="175"/>
                    <a:pt x="10" y="220"/>
                  </a:cubicBezTo>
                  <a:cubicBezTo>
                    <a:pt x="0" y="265"/>
                    <a:pt x="1" y="327"/>
                    <a:pt x="12" y="373"/>
                  </a:cubicBezTo>
                  <a:cubicBezTo>
                    <a:pt x="23" y="419"/>
                    <a:pt x="51" y="465"/>
                    <a:pt x="76" y="496"/>
                  </a:cubicBezTo>
                  <a:cubicBezTo>
                    <a:pt x="101" y="527"/>
                    <a:pt x="141" y="543"/>
                    <a:pt x="165" y="557"/>
                  </a:cubicBezTo>
                  <a:cubicBezTo>
                    <a:pt x="189" y="571"/>
                    <a:pt x="200" y="578"/>
                    <a:pt x="222" y="583"/>
                  </a:cubicBezTo>
                  <a:cubicBezTo>
                    <a:pt x="244" y="588"/>
                    <a:pt x="271" y="592"/>
                    <a:pt x="300" y="590"/>
                  </a:cubicBezTo>
                  <a:cubicBezTo>
                    <a:pt x="289" y="566"/>
                    <a:pt x="280" y="557"/>
                    <a:pt x="280" y="521"/>
                  </a:cubicBezTo>
                  <a:cubicBezTo>
                    <a:pt x="280" y="485"/>
                    <a:pt x="286" y="416"/>
                    <a:pt x="301" y="374"/>
                  </a:cubicBezTo>
                  <a:cubicBezTo>
                    <a:pt x="316" y="332"/>
                    <a:pt x="342" y="299"/>
                    <a:pt x="373" y="271"/>
                  </a:cubicBezTo>
                  <a:cubicBezTo>
                    <a:pt x="404" y="243"/>
                    <a:pt x="453" y="218"/>
                    <a:pt x="486" y="205"/>
                  </a:cubicBezTo>
                  <a:cubicBezTo>
                    <a:pt x="519" y="192"/>
                    <a:pt x="528" y="199"/>
                    <a:pt x="571" y="191"/>
                  </a:cubicBezTo>
                  <a:close/>
                </a:path>
              </a:pathLst>
            </a:cu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3" descr="Широкий диагональный 1"/>
            <p:cNvSpPr>
              <a:spLocks/>
            </p:cNvSpPr>
            <p:nvPr/>
          </p:nvSpPr>
          <p:spPr bwMode="auto">
            <a:xfrm>
              <a:off x="1343025" y="4156075"/>
              <a:ext cx="906463" cy="939800"/>
            </a:xfrm>
            <a:custGeom>
              <a:avLst/>
              <a:gdLst>
                <a:gd name="T0" fmla="*/ 0 w 571"/>
                <a:gd name="T1" fmla="*/ 2147483647 h 592"/>
                <a:gd name="T2" fmla="*/ 2147483647 w 571"/>
                <a:gd name="T3" fmla="*/ 2147483647 h 592"/>
                <a:gd name="T4" fmla="*/ 2147483647 w 571"/>
                <a:gd name="T5" fmla="*/ 2147483647 h 592"/>
                <a:gd name="T6" fmla="*/ 2147483647 w 571"/>
                <a:gd name="T7" fmla="*/ 2147483647 h 592"/>
                <a:gd name="T8" fmla="*/ 2147483647 w 571"/>
                <a:gd name="T9" fmla="*/ 2147483647 h 592"/>
                <a:gd name="T10" fmla="*/ 2147483647 w 571"/>
                <a:gd name="T11" fmla="*/ 2147483647 h 592"/>
                <a:gd name="T12" fmla="*/ 2147483647 w 571"/>
                <a:gd name="T13" fmla="*/ 2147483647 h 592"/>
                <a:gd name="T14" fmla="*/ 2147483647 w 571"/>
                <a:gd name="T15" fmla="*/ 2147483647 h 592"/>
                <a:gd name="T16" fmla="*/ 2147483647 w 571"/>
                <a:gd name="T17" fmla="*/ 2147483647 h 592"/>
                <a:gd name="T18" fmla="*/ 2147483647 w 571"/>
                <a:gd name="T19" fmla="*/ 2147483647 h 592"/>
                <a:gd name="T20" fmla="*/ 2147483647 w 571"/>
                <a:gd name="T21" fmla="*/ 2147483647 h 592"/>
                <a:gd name="T22" fmla="*/ 2147483647 w 571"/>
                <a:gd name="T23" fmla="*/ 2147483647 h 592"/>
                <a:gd name="T24" fmla="*/ 2147483647 w 571"/>
                <a:gd name="T25" fmla="*/ 2147483647 h 592"/>
                <a:gd name="T26" fmla="*/ 2147483647 w 571"/>
                <a:gd name="T27" fmla="*/ 2147483647 h 592"/>
                <a:gd name="T28" fmla="*/ 2147483647 w 571"/>
                <a:gd name="T29" fmla="*/ 2147483647 h 592"/>
                <a:gd name="T30" fmla="*/ 2147483647 w 571"/>
                <a:gd name="T31" fmla="*/ 2147483647 h 592"/>
                <a:gd name="T32" fmla="*/ 0 w 571"/>
                <a:gd name="T33" fmla="*/ 2147483647 h 5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1"/>
                <a:gd name="T52" fmla="*/ 0 h 592"/>
                <a:gd name="T53" fmla="*/ 571 w 571"/>
                <a:gd name="T54" fmla="*/ 592 h 5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1" h="592">
                  <a:moveTo>
                    <a:pt x="0" y="401"/>
                  </a:moveTo>
                  <a:cubicBezTo>
                    <a:pt x="7" y="431"/>
                    <a:pt x="39" y="478"/>
                    <a:pt x="66" y="506"/>
                  </a:cubicBezTo>
                  <a:cubicBezTo>
                    <a:pt x="93" y="534"/>
                    <a:pt x="126" y="553"/>
                    <a:pt x="159" y="567"/>
                  </a:cubicBezTo>
                  <a:cubicBezTo>
                    <a:pt x="192" y="581"/>
                    <a:pt x="224" y="590"/>
                    <a:pt x="262" y="591"/>
                  </a:cubicBezTo>
                  <a:cubicBezTo>
                    <a:pt x="300" y="592"/>
                    <a:pt x="349" y="589"/>
                    <a:pt x="388" y="572"/>
                  </a:cubicBezTo>
                  <a:cubicBezTo>
                    <a:pt x="427" y="555"/>
                    <a:pt x="469" y="522"/>
                    <a:pt x="498" y="489"/>
                  </a:cubicBezTo>
                  <a:cubicBezTo>
                    <a:pt x="527" y="456"/>
                    <a:pt x="551" y="417"/>
                    <a:pt x="561" y="372"/>
                  </a:cubicBezTo>
                  <a:cubicBezTo>
                    <a:pt x="571" y="327"/>
                    <a:pt x="570" y="265"/>
                    <a:pt x="559" y="219"/>
                  </a:cubicBezTo>
                  <a:cubicBezTo>
                    <a:pt x="548" y="173"/>
                    <a:pt x="520" y="127"/>
                    <a:pt x="495" y="96"/>
                  </a:cubicBezTo>
                  <a:cubicBezTo>
                    <a:pt x="470" y="65"/>
                    <a:pt x="430" y="49"/>
                    <a:pt x="406" y="35"/>
                  </a:cubicBezTo>
                  <a:cubicBezTo>
                    <a:pt x="382" y="21"/>
                    <a:pt x="371" y="14"/>
                    <a:pt x="349" y="9"/>
                  </a:cubicBezTo>
                  <a:cubicBezTo>
                    <a:pt x="327" y="4"/>
                    <a:pt x="300" y="0"/>
                    <a:pt x="271" y="2"/>
                  </a:cubicBezTo>
                  <a:cubicBezTo>
                    <a:pt x="284" y="24"/>
                    <a:pt x="291" y="35"/>
                    <a:pt x="291" y="71"/>
                  </a:cubicBezTo>
                  <a:cubicBezTo>
                    <a:pt x="291" y="107"/>
                    <a:pt x="285" y="176"/>
                    <a:pt x="270" y="218"/>
                  </a:cubicBezTo>
                  <a:cubicBezTo>
                    <a:pt x="255" y="260"/>
                    <a:pt x="229" y="293"/>
                    <a:pt x="198" y="321"/>
                  </a:cubicBezTo>
                  <a:cubicBezTo>
                    <a:pt x="167" y="349"/>
                    <a:pt x="118" y="374"/>
                    <a:pt x="85" y="387"/>
                  </a:cubicBezTo>
                  <a:cubicBezTo>
                    <a:pt x="52" y="400"/>
                    <a:pt x="43" y="393"/>
                    <a:pt x="0" y="401"/>
                  </a:cubicBezTo>
                  <a:close/>
                </a:path>
              </a:pathLst>
            </a:cu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Oval 34" descr="Широкий диагональный 1"/>
            <p:cNvSpPr>
              <a:spLocks noChangeArrowheads="1"/>
            </p:cNvSpPr>
            <p:nvPr/>
          </p:nvSpPr>
          <p:spPr bwMode="auto">
            <a:xfrm>
              <a:off x="3328988" y="3533775"/>
              <a:ext cx="2100262" cy="2100263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0" name="Group 52"/>
            <p:cNvGrpSpPr>
              <a:grpSpLocks/>
            </p:cNvGrpSpPr>
            <p:nvPr/>
          </p:nvGrpSpPr>
          <p:grpSpPr bwMode="auto">
            <a:xfrm>
              <a:off x="2944813" y="3514725"/>
              <a:ext cx="2898775" cy="1865313"/>
              <a:chOff x="1855" y="2214"/>
              <a:chExt cx="1826" cy="1175"/>
            </a:xfrm>
          </p:grpSpPr>
          <p:sp>
            <p:nvSpPr>
              <p:cNvPr id="41" name="Rectangle 10"/>
              <p:cNvSpPr>
                <a:spLocks noChangeArrowheads="1"/>
              </p:cNvSpPr>
              <p:nvPr/>
            </p:nvSpPr>
            <p:spPr bwMode="auto">
              <a:xfrm>
                <a:off x="1855" y="2214"/>
                <a:ext cx="35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A</a:t>
                </a:r>
                <a:endParaRPr lang="ru-RU" altLang="ru-RU" sz="3800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3326" y="3033"/>
                <a:ext cx="35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3800"/>
                  <a:t>B</a:t>
                </a:r>
                <a:endParaRPr lang="ru-RU" altLang="ru-RU" sz="3800"/>
              </a:p>
            </p:txBody>
          </p:sp>
          <p:sp>
            <p:nvSpPr>
              <p:cNvPr id="43" name="Oval 36"/>
              <p:cNvSpPr>
                <a:spLocks noChangeArrowheads="1"/>
              </p:cNvSpPr>
              <p:nvPr/>
            </p:nvSpPr>
            <p:spPr bwMode="auto">
              <a:xfrm>
                <a:off x="2311" y="2475"/>
                <a:ext cx="590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" name="Oval 37"/>
              <p:cNvSpPr>
                <a:spLocks noChangeArrowheads="1"/>
              </p:cNvSpPr>
              <p:nvPr/>
            </p:nvSpPr>
            <p:spPr bwMode="auto">
              <a:xfrm>
                <a:off x="2589" y="2667"/>
                <a:ext cx="590" cy="5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5" name="Oval 45" descr="Широкий диагональный 1"/>
            <p:cNvSpPr>
              <a:spLocks noChangeArrowheads="1"/>
            </p:cNvSpPr>
            <p:nvPr/>
          </p:nvSpPr>
          <p:spPr bwMode="auto">
            <a:xfrm>
              <a:off x="4108450" y="4230688"/>
              <a:ext cx="936625" cy="936625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" name="Freeform 42" descr="Широкий диагональный 1"/>
            <p:cNvSpPr>
              <a:spLocks/>
            </p:cNvSpPr>
            <p:nvPr/>
          </p:nvSpPr>
          <p:spPr bwMode="auto">
            <a:xfrm>
              <a:off x="7126288" y="4340225"/>
              <a:ext cx="501650" cy="642938"/>
            </a:xfrm>
            <a:custGeom>
              <a:avLst/>
              <a:gdLst>
                <a:gd name="T0" fmla="*/ 2147483647 w 316"/>
                <a:gd name="T1" fmla="*/ 2147483647 h 405"/>
                <a:gd name="T2" fmla="*/ 2147483647 w 316"/>
                <a:gd name="T3" fmla="*/ 2147483647 h 405"/>
                <a:gd name="T4" fmla="*/ 2147483647 w 316"/>
                <a:gd name="T5" fmla="*/ 2147483647 h 405"/>
                <a:gd name="T6" fmla="*/ 2147483647 w 316"/>
                <a:gd name="T7" fmla="*/ 2147483647 h 405"/>
                <a:gd name="T8" fmla="*/ 2147483647 w 316"/>
                <a:gd name="T9" fmla="*/ 2147483647 h 405"/>
                <a:gd name="T10" fmla="*/ 2147483647 w 316"/>
                <a:gd name="T11" fmla="*/ 2147483647 h 405"/>
                <a:gd name="T12" fmla="*/ 2147483647 w 316"/>
                <a:gd name="T13" fmla="*/ 2147483647 h 405"/>
                <a:gd name="T14" fmla="*/ 2147483647 w 316"/>
                <a:gd name="T15" fmla="*/ 2147483647 h 405"/>
                <a:gd name="T16" fmla="*/ 2147483647 w 316"/>
                <a:gd name="T17" fmla="*/ 2147483647 h 405"/>
                <a:gd name="T18" fmla="*/ 2147483647 w 316"/>
                <a:gd name="T19" fmla="*/ 2147483647 h 405"/>
                <a:gd name="T20" fmla="*/ 2147483647 w 316"/>
                <a:gd name="T21" fmla="*/ 2147483647 h 405"/>
                <a:gd name="T22" fmla="*/ 2147483647 w 316"/>
                <a:gd name="T23" fmla="*/ 2147483647 h 4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6"/>
                <a:gd name="T37" fmla="*/ 0 h 405"/>
                <a:gd name="T38" fmla="*/ 316 w 316"/>
                <a:gd name="T39" fmla="*/ 405 h 4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6" h="405">
                  <a:moveTo>
                    <a:pt x="294" y="3"/>
                  </a:moveTo>
                  <a:cubicBezTo>
                    <a:pt x="270" y="0"/>
                    <a:pt x="202" y="17"/>
                    <a:pt x="165" y="34"/>
                  </a:cubicBezTo>
                  <a:cubicBezTo>
                    <a:pt x="128" y="51"/>
                    <a:pt x="95" y="77"/>
                    <a:pt x="70" y="108"/>
                  </a:cubicBezTo>
                  <a:cubicBezTo>
                    <a:pt x="45" y="139"/>
                    <a:pt x="24" y="185"/>
                    <a:pt x="12" y="219"/>
                  </a:cubicBezTo>
                  <a:cubicBezTo>
                    <a:pt x="0" y="253"/>
                    <a:pt x="0" y="279"/>
                    <a:pt x="1" y="310"/>
                  </a:cubicBezTo>
                  <a:cubicBezTo>
                    <a:pt x="2" y="341"/>
                    <a:pt x="6" y="378"/>
                    <a:pt x="18" y="403"/>
                  </a:cubicBezTo>
                  <a:cubicBezTo>
                    <a:pt x="52" y="405"/>
                    <a:pt x="103" y="394"/>
                    <a:pt x="139" y="378"/>
                  </a:cubicBezTo>
                  <a:cubicBezTo>
                    <a:pt x="175" y="362"/>
                    <a:pt x="209" y="334"/>
                    <a:pt x="234" y="309"/>
                  </a:cubicBezTo>
                  <a:cubicBezTo>
                    <a:pt x="259" y="284"/>
                    <a:pt x="279" y="257"/>
                    <a:pt x="292" y="226"/>
                  </a:cubicBezTo>
                  <a:cubicBezTo>
                    <a:pt x="305" y="195"/>
                    <a:pt x="310" y="152"/>
                    <a:pt x="313" y="123"/>
                  </a:cubicBezTo>
                  <a:cubicBezTo>
                    <a:pt x="316" y="94"/>
                    <a:pt x="311" y="72"/>
                    <a:pt x="309" y="52"/>
                  </a:cubicBezTo>
                  <a:cubicBezTo>
                    <a:pt x="307" y="32"/>
                    <a:pt x="306" y="28"/>
                    <a:pt x="294" y="3"/>
                  </a:cubicBezTo>
                  <a:close/>
                </a:path>
              </a:pathLst>
            </a:cu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725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Диаграммы с тремя переменными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68300" y="760413"/>
            <a:ext cx="3544481" cy="3400461"/>
            <a:chOff x="368300" y="760413"/>
            <a:chExt cx="4130675" cy="3892550"/>
          </a:xfrm>
        </p:grpSpPr>
        <p:grpSp>
          <p:nvGrpSpPr>
            <p:cNvPr id="48" name="Group 10"/>
            <p:cNvGrpSpPr>
              <a:grpSpLocks/>
            </p:cNvGrpSpPr>
            <p:nvPr/>
          </p:nvGrpSpPr>
          <p:grpSpPr bwMode="auto">
            <a:xfrm>
              <a:off x="779463" y="1335088"/>
              <a:ext cx="3554412" cy="3317875"/>
              <a:chOff x="342" y="698"/>
              <a:chExt cx="2239" cy="2090"/>
            </a:xfrm>
          </p:grpSpPr>
          <p:sp>
            <p:nvSpPr>
              <p:cNvPr id="49" name="Oval 4"/>
              <p:cNvSpPr>
                <a:spLocks noChangeArrowheads="1"/>
              </p:cNvSpPr>
              <p:nvPr/>
            </p:nvSpPr>
            <p:spPr bwMode="auto">
              <a:xfrm>
                <a:off x="342" y="698"/>
                <a:ext cx="1322" cy="13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0" name="Oval 5"/>
              <p:cNvSpPr>
                <a:spLocks noChangeArrowheads="1"/>
              </p:cNvSpPr>
              <p:nvPr/>
            </p:nvSpPr>
            <p:spPr bwMode="auto">
              <a:xfrm>
                <a:off x="1259" y="698"/>
                <a:ext cx="1322" cy="13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" name="Oval 6"/>
              <p:cNvSpPr>
                <a:spLocks noChangeArrowheads="1"/>
              </p:cNvSpPr>
              <p:nvPr/>
            </p:nvSpPr>
            <p:spPr bwMode="auto">
              <a:xfrm>
                <a:off x="811" y="1466"/>
                <a:ext cx="1322" cy="13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551238" y="760413"/>
              <a:ext cx="947737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800"/>
                <a:t>Х</a:t>
              </a:r>
              <a:r>
                <a:rPr lang="ru-RU" altLang="ru-RU" sz="2200"/>
                <a:t>очу</a:t>
              </a: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368300" y="768350"/>
              <a:ext cx="982663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800"/>
                <a:t>М</a:t>
              </a:r>
              <a:r>
                <a:rPr lang="ru-RU" altLang="ru-RU" sz="2200"/>
                <a:t>огу</a:t>
              </a:r>
            </a:p>
          </p:txBody>
        </p:sp>
        <p:sp>
          <p:nvSpPr>
            <p:cNvPr id="54" name="Rectangle 11"/>
            <p:cNvSpPr>
              <a:spLocks noChangeArrowheads="1"/>
            </p:cNvSpPr>
            <p:nvPr/>
          </p:nvSpPr>
          <p:spPr bwMode="auto">
            <a:xfrm>
              <a:off x="3474244" y="3723483"/>
              <a:ext cx="1008063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800" dirty="0"/>
                <a:t>Н</a:t>
              </a:r>
              <a:r>
                <a:rPr lang="ru-RU" altLang="ru-RU" sz="2200" dirty="0"/>
                <a:t>адо</a:t>
              </a: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592138" y="3141663"/>
              <a:ext cx="39528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000"/>
                <a:t>1</a:t>
              </a:r>
              <a:endParaRPr lang="ru-RU" altLang="ru-RU"/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1201738" y="1955800"/>
              <a:ext cx="39528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000"/>
                <a:t>2</a:t>
              </a:r>
              <a:endParaRPr lang="ru-RU" altLang="ru-RU"/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2330450" y="1922463"/>
              <a:ext cx="3952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000"/>
                <a:t>3</a:t>
              </a:r>
              <a:endParaRPr lang="ru-RU" altLang="ru-RU"/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3403600" y="1922463"/>
              <a:ext cx="3952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000"/>
                <a:t>4</a:t>
              </a:r>
              <a:endParaRPr lang="ru-RU" altLang="ru-RU"/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1846263" y="2803525"/>
              <a:ext cx="39528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000"/>
                <a:t>5</a:t>
              </a:r>
              <a:endParaRPr lang="ru-RU" altLang="ru-RU"/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2355850" y="2543175"/>
              <a:ext cx="3952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000"/>
                <a:t>6</a:t>
              </a:r>
              <a:endParaRPr lang="ru-RU" altLang="ru-RU"/>
            </a:p>
          </p:txBody>
        </p:sp>
        <p:sp>
          <p:nvSpPr>
            <p:cNvPr id="61" name="Rectangle 18"/>
            <p:cNvSpPr>
              <a:spLocks noChangeArrowheads="1"/>
            </p:cNvSpPr>
            <p:nvPr/>
          </p:nvSpPr>
          <p:spPr bwMode="auto">
            <a:xfrm>
              <a:off x="2851150" y="2792413"/>
              <a:ext cx="3952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000"/>
                <a:t>7</a:t>
              </a:r>
              <a:endParaRPr lang="ru-RU" altLang="ru-RU"/>
            </a:p>
          </p:txBody>
        </p:sp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2365375" y="3605213"/>
              <a:ext cx="3952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000"/>
                <a:t>8</a:t>
              </a:r>
              <a:endParaRPr lang="ru-RU" alt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195441" y="1347367"/>
            <a:ext cx="4149725" cy="2473325"/>
            <a:chOff x="4681538" y="1597025"/>
            <a:chExt cx="4149725" cy="2473325"/>
          </a:xfrm>
        </p:grpSpPr>
        <p:graphicFrame>
          <p:nvGraphicFramePr>
            <p:cNvPr id="63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1284900"/>
                </p:ext>
              </p:extLst>
            </p:nvPr>
          </p:nvGraphicFramePr>
          <p:xfrm>
            <a:off x="4710113" y="1597025"/>
            <a:ext cx="1887537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0" name="Формула" r:id="rId3" imgW="799920" imgH="228600" progId="Equation.3">
                    <p:embed/>
                  </p:oleObj>
                </mc:Choice>
                <mc:Fallback>
                  <p:oleObj name="Формула" r:id="rId3" imgW="799920" imgH="228600" progId="Equation.3">
                    <p:embed/>
                    <p:pic>
                      <p:nvPicPr>
                        <p:cNvPr id="14133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0113" y="1597025"/>
                          <a:ext cx="1887537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6064846"/>
                </p:ext>
              </p:extLst>
            </p:nvPr>
          </p:nvGraphicFramePr>
          <p:xfrm>
            <a:off x="6915150" y="1597025"/>
            <a:ext cx="1858963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1" name="Формула" r:id="rId5" imgW="787320" imgH="228600" progId="Equation.3">
                    <p:embed/>
                  </p:oleObj>
                </mc:Choice>
                <mc:Fallback>
                  <p:oleObj name="Формула" r:id="rId5" imgW="787320" imgH="228600" progId="Equation.3">
                    <p:embed/>
                    <p:pic>
                      <p:nvPicPr>
                        <p:cNvPr id="14133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5150" y="1597025"/>
                          <a:ext cx="1858963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995023"/>
                </p:ext>
              </p:extLst>
            </p:nvPr>
          </p:nvGraphicFramePr>
          <p:xfrm>
            <a:off x="4710113" y="2241550"/>
            <a:ext cx="1917700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2" name="Формула" r:id="rId7" imgW="812520" imgH="228600" progId="Equation.3">
                    <p:embed/>
                  </p:oleObj>
                </mc:Choice>
                <mc:Fallback>
                  <p:oleObj name="Формула" r:id="rId7" imgW="812520" imgH="228600" progId="Equation.3">
                    <p:embed/>
                    <p:pic>
                      <p:nvPicPr>
                        <p:cNvPr id="141334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0113" y="2241550"/>
                          <a:ext cx="1917700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9048248"/>
                </p:ext>
              </p:extLst>
            </p:nvPr>
          </p:nvGraphicFramePr>
          <p:xfrm>
            <a:off x="6915150" y="2260600"/>
            <a:ext cx="18573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3" name="Формула" r:id="rId9" imgW="787320" imgH="203040" progId="Equation.3">
                    <p:embed/>
                  </p:oleObj>
                </mc:Choice>
                <mc:Fallback>
                  <p:oleObj name="Формула" r:id="rId9" imgW="787320" imgH="203040" progId="Equation.3">
                    <p:embed/>
                    <p:pic>
                      <p:nvPicPr>
                        <p:cNvPr id="14133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5150" y="2260600"/>
                          <a:ext cx="18573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1411956"/>
                </p:ext>
              </p:extLst>
            </p:nvPr>
          </p:nvGraphicFramePr>
          <p:xfrm>
            <a:off x="4710113" y="2886075"/>
            <a:ext cx="1917700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4" name="Формула" r:id="rId11" imgW="812520" imgH="228600" progId="Equation.3">
                    <p:embed/>
                  </p:oleObj>
                </mc:Choice>
                <mc:Fallback>
                  <p:oleObj name="Формула" r:id="rId11" imgW="812520" imgH="228600" progId="Equation.3">
                    <p:embed/>
                    <p:pic>
                      <p:nvPicPr>
                        <p:cNvPr id="14133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0113" y="2886075"/>
                          <a:ext cx="1917700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732621"/>
                </p:ext>
              </p:extLst>
            </p:nvPr>
          </p:nvGraphicFramePr>
          <p:xfrm>
            <a:off x="6915150" y="2865438"/>
            <a:ext cx="1916113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5" name="Формула" r:id="rId13" imgW="812520" imgH="228600" progId="Equation.3">
                    <p:embed/>
                  </p:oleObj>
                </mc:Choice>
                <mc:Fallback>
                  <p:oleObj name="Формула" r:id="rId13" imgW="812520" imgH="228600" progId="Equation.3">
                    <p:embed/>
                    <p:pic>
                      <p:nvPicPr>
                        <p:cNvPr id="14133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5150" y="2865438"/>
                          <a:ext cx="1916113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981183"/>
                </p:ext>
              </p:extLst>
            </p:nvPr>
          </p:nvGraphicFramePr>
          <p:xfrm>
            <a:off x="4681538" y="3530600"/>
            <a:ext cx="1976437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6" name="Формула" r:id="rId15" imgW="838080" imgH="228600" progId="Equation.3">
                    <p:embed/>
                  </p:oleObj>
                </mc:Choice>
                <mc:Fallback>
                  <p:oleObj name="Формула" r:id="rId15" imgW="838080" imgH="228600" progId="Equation.3">
                    <p:embed/>
                    <p:pic>
                      <p:nvPicPr>
                        <p:cNvPr id="141338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538" y="3530600"/>
                          <a:ext cx="1976437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6531139"/>
                </p:ext>
              </p:extLst>
            </p:nvPr>
          </p:nvGraphicFramePr>
          <p:xfrm>
            <a:off x="6915150" y="3530600"/>
            <a:ext cx="1887538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7" name="Формула" r:id="rId17" imgW="799920" imgH="228600" progId="Equation.3">
                    <p:embed/>
                  </p:oleObj>
                </mc:Choice>
                <mc:Fallback>
                  <p:oleObj name="Формула" r:id="rId17" imgW="799920" imgH="228600" progId="Equation.3">
                    <p:embed/>
                    <p:pic>
                      <p:nvPicPr>
                        <p:cNvPr id="141339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5150" y="3530600"/>
                          <a:ext cx="1887538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98096"/>
              </p:ext>
            </p:extLst>
          </p:nvPr>
        </p:nvGraphicFramePr>
        <p:xfrm>
          <a:off x="850273" y="4474463"/>
          <a:ext cx="13176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Формула" r:id="rId19" imgW="558720" imgH="203040" progId="Equation.3">
                  <p:embed/>
                </p:oleObj>
              </mc:Choice>
              <mc:Fallback>
                <p:oleObj name="Формула" r:id="rId19" imgW="558720" imgH="203040" progId="Equation.3">
                  <p:embed/>
                  <p:pic>
                    <p:nvPicPr>
                      <p:cNvPr id="14134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73" y="4474463"/>
                        <a:ext cx="13176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8197"/>
              </p:ext>
            </p:extLst>
          </p:nvPr>
        </p:nvGraphicFramePr>
        <p:xfrm>
          <a:off x="5473627" y="4418901"/>
          <a:ext cx="2068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Формула" r:id="rId21" imgW="876240" imgH="228600" progId="Equation.3">
                  <p:embed/>
                </p:oleObj>
              </mc:Choice>
              <mc:Fallback>
                <p:oleObj name="Формула" r:id="rId21" imgW="876240" imgH="228600" progId="Equation.3">
                  <p:embed/>
                  <p:pic>
                    <p:nvPicPr>
                      <p:cNvPr id="14134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627" y="4418901"/>
                        <a:ext cx="2068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64777"/>
              </p:ext>
            </p:extLst>
          </p:nvPr>
        </p:nvGraphicFramePr>
        <p:xfrm>
          <a:off x="2112335" y="4418901"/>
          <a:ext cx="27876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Формула" r:id="rId23" imgW="1180800" imgH="190440" progId="Equation.3">
                  <p:embed/>
                </p:oleObj>
              </mc:Choice>
              <mc:Fallback>
                <p:oleObj name="Формула" r:id="rId23" imgW="1180800" imgH="190440" progId="Equation.3">
                  <p:embed/>
                  <p:pic>
                    <p:nvPicPr>
                      <p:cNvPr id="14134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335" y="4418901"/>
                        <a:ext cx="27876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7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Задача 1</a:t>
            </a:r>
            <a:endParaRPr lang="ru-RU" sz="3200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88938" y="804863"/>
            <a:ext cx="840581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Известно количество сайтов, которых находит поисковый сервер по следующим запросам :</a:t>
            </a:r>
          </a:p>
          <a:p>
            <a:endParaRPr lang="ru-RU" altLang="ru-RU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ru-RU" altLang="ru-RU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alt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Сколько сайтов будет найдено по запросу </a:t>
            </a:r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огурцы | помидоры</a:t>
            </a:r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863600" y="1676400"/>
          <a:ext cx="7294563" cy="2141930"/>
        </p:xfrm>
        <a:graphic>
          <a:graphicData uri="http://schemas.openxmlformats.org/drawingml/2006/table">
            <a:tbl>
              <a:tblPr/>
              <a:tblGrid>
                <a:gridCol w="397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Запрос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сайтов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огурцы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помидоры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огурцы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&amp;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помидоры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7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Задача 2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851025" y="2606675"/>
            <a:ext cx="1303338" cy="349250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997075" y="3086100"/>
            <a:ext cx="1301750" cy="350838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725863" y="3565525"/>
            <a:ext cx="1303337" cy="350838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37038" y="4564063"/>
            <a:ext cx="1385887" cy="350837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8938" y="804863"/>
            <a:ext cx="8405812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Известно количество сайтов, которых находит поисковый сервер по следующим запросам :</a:t>
            </a:r>
          </a:p>
          <a:p>
            <a:endParaRPr lang="ru-RU" altLang="ru-RU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ru-RU" altLang="ru-RU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ru-RU" alt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Сколько сайтов будет найдено по запросу </a:t>
            </a:r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Динамо </a:t>
            </a:r>
            <a:r>
              <a:rPr lang="en-US" alt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ru-RU" alt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Спартак</a:t>
            </a:r>
            <a:r>
              <a:rPr lang="en-US" alt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alt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Рубин</a:t>
            </a:r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3875" y="1676400"/>
          <a:ext cx="7634288" cy="2313432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Запрос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сайтов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Динамо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&amp;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Рубин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Спартак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&amp;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Рубин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Динамо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|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Спартак)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&amp;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Рубин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7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Логика, высказывания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640" y="1346791"/>
            <a:ext cx="7212420" cy="2955852"/>
          </a:xfrm>
        </p:spPr>
        <p:txBody>
          <a:bodyPr/>
          <a:lstStyle/>
          <a:p>
            <a:pPr marL="0" indent="0"/>
            <a:r>
              <a:rPr lang="ru-RU" sz="1800" b="1" dirty="0" smtClean="0"/>
              <a:t>Логика – </a:t>
            </a:r>
            <a:r>
              <a:rPr lang="ru-RU" sz="1800" dirty="0" smtClean="0"/>
              <a:t>наука о том, как правильно рассуждать, делать выводы, доказывать утверждения.</a:t>
            </a:r>
          </a:p>
          <a:p>
            <a:pPr marL="0" indent="0"/>
            <a:r>
              <a:rPr lang="ru-RU" sz="1800" b="1" dirty="0" smtClean="0"/>
              <a:t>Логическое высказывание – </a:t>
            </a:r>
            <a:r>
              <a:rPr lang="ru-RU" sz="1800" dirty="0" smtClean="0"/>
              <a:t>это повествовательное предложение, относительно которого можно однозначно сказать, истинно оно или ложно.</a:t>
            </a:r>
          </a:p>
          <a:p>
            <a:pPr marL="0" indent="0"/>
            <a:r>
              <a:rPr lang="ru-RU" sz="1800" b="1" dirty="0" smtClean="0"/>
              <a:t>Примеры: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Сейчас идет снег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Девять больше десяти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Птицы умеют летать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624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Задача 3</a:t>
            </a:r>
            <a:endParaRPr lang="ru-RU" sz="32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88938" y="804863"/>
            <a:ext cx="8232548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Некоторый сегмент сети Интернет состоит из 1000 сайтов. Поисковый сервер в автоматическом режиме составил таблицу ключевых слов для сайтов этого сегмента. Вот ее фрагмент:</a:t>
            </a:r>
          </a:p>
          <a:p>
            <a:endParaRPr lang="ru-RU" altLang="ru-RU" sz="1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1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alt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Сколько сайтов будет найдено по запросу 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18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(принтер | сканер) &amp; монитор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если  по трем следующим запросам найдено:</a:t>
            </a:r>
          </a:p>
          <a:p>
            <a:r>
              <a:rPr lang="ru-RU" altLang="ru-RU" sz="18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принтер | сканер</a:t>
            </a:r>
            <a:r>
              <a:rPr lang="ru-RU" alt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	– 450 сайтов, </a:t>
            </a:r>
          </a:p>
          <a:p>
            <a:r>
              <a:rPr lang="ru-RU" altLang="ru-RU" sz="18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принтер &amp; монитор</a:t>
            </a:r>
            <a:r>
              <a:rPr lang="ru-RU" alt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	– 40 сайтов</a:t>
            </a:r>
          </a:p>
          <a:p>
            <a:r>
              <a:rPr lang="ru-RU" altLang="ru-RU" sz="18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сканер &amp; монитор</a:t>
            </a:r>
            <a:r>
              <a:rPr lang="ru-RU" alt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	– 50 сайтов.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49691"/>
              </p:ext>
            </p:extLst>
          </p:nvPr>
        </p:nvGraphicFramePr>
        <p:xfrm>
          <a:off x="552228" y="1789482"/>
          <a:ext cx="7386749" cy="1301049"/>
        </p:xfrm>
        <a:graphic>
          <a:graphicData uri="http://schemas.openxmlformats.org/drawingml/2006/table">
            <a:tbl>
              <a:tblPr/>
              <a:tblGrid>
                <a:gridCol w="240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0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Ключевое слово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сайтов, для которых данное слово является ключевым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сканер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принтер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монитор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3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Законы алгебры логики</a:t>
            </a:r>
            <a:endParaRPr lang="ru-RU" sz="3200" dirty="0"/>
          </a:p>
        </p:txBody>
      </p:sp>
      <p:graphicFrame>
        <p:nvGraphicFramePr>
          <p:cNvPr id="5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64900"/>
              </p:ext>
            </p:extLst>
          </p:nvPr>
        </p:nvGraphicFramePr>
        <p:xfrm>
          <a:off x="478317" y="831845"/>
          <a:ext cx="7647615" cy="4091786"/>
        </p:xfrm>
        <a:graphic>
          <a:graphicData uri="http://schemas.openxmlformats.org/drawingml/2006/table">
            <a:tbl>
              <a:tblPr/>
              <a:tblGrid>
                <a:gridCol w="221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ИЛИ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двойного отрицания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исключения третьего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операции с константами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повторения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поглощения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переместительный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сочетательный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распределительный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законы де Моргана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69522"/>
              </p:ext>
            </p:extLst>
          </p:nvPr>
        </p:nvGraphicFramePr>
        <p:xfrm>
          <a:off x="5030787" y="1158876"/>
          <a:ext cx="738188" cy="403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Формула" r:id="rId3" imgW="419040" imgH="228600" progId="Equation.3">
                  <p:embed/>
                </p:oleObj>
              </mc:Choice>
              <mc:Fallback>
                <p:oleObj name="Формула" r:id="rId3" imgW="419040" imgH="228600" progId="Equation.3">
                  <p:embed/>
                  <p:pic>
                    <p:nvPicPr>
                      <p:cNvPr id="14545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7" y="1158876"/>
                        <a:ext cx="738188" cy="403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04475"/>
              </p:ext>
            </p:extLst>
          </p:nvPr>
        </p:nvGraphicFramePr>
        <p:xfrm>
          <a:off x="3609975" y="1593845"/>
          <a:ext cx="1092015" cy="37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Формула" r:id="rId5" imgW="583920" imgH="203040" progId="Equation.3">
                  <p:embed/>
                </p:oleObj>
              </mc:Choice>
              <mc:Fallback>
                <p:oleObj name="Формула" r:id="rId5" imgW="583920" imgH="203040" progId="Equation.3">
                  <p:embed/>
                  <p:pic>
                    <p:nvPicPr>
                      <p:cNvPr id="14545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1593845"/>
                        <a:ext cx="1092015" cy="379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28519"/>
              </p:ext>
            </p:extLst>
          </p:nvPr>
        </p:nvGraphicFramePr>
        <p:xfrm>
          <a:off x="6240794" y="1586046"/>
          <a:ext cx="1216173" cy="37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Формула" r:id="rId7" imgW="609480" imgH="190440" progId="Equation.3">
                  <p:embed/>
                </p:oleObj>
              </mc:Choice>
              <mc:Fallback>
                <p:oleObj name="Формула" r:id="rId7" imgW="609480" imgH="190440" progId="Equation.3">
                  <p:embed/>
                  <p:pic>
                    <p:nvPicPr>
                      <p:cNvPr id="14545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794" y="1586046"/>
                        <a:ext cx="1216173" cy="379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384263"/>
              </p:ext>
            </p:extLst>
          </p:nvPr>
        </p:nvGraphicFramePr>
        <p:xfrm>
          <a:off x="2986087" y="2146652"/>
          <a:ext cx="2044700" cy="39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Формула" r:id="rId9" imgW="1193760" imgH="203040" progId="Equation.3">
                  <p:embed/>
                </p:oleObj>
              </mc:Choice>
              <mc:Fallback>
                <p:oleObj name="Формула" r:id="rId9" imgW="1193760" imgH="203040" progId="Equation.3">
                  <p:embed/>
                  <p:pic>
                    <p:nvPicPr>
                      <p:cNvPr id="14546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7" y="2146652"/>
                        <a:ext cx="2044700" cy="39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16435"/>
              </p:ext>
            </p:extLst>
          </p:nvPr>
        </p:nvGraphicFramePr>
        <p:xfrm>
          <a:off x="5707063" y="2108845"/>
          <a:ext cx="2178050" cy="40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Формула" r:id="rId11" imgW="1269720" imgH="203040" progId="Equation.3">
                  <p:embed/>
                </p:oleObj>
              </mc:Choice>
              <mc:Fallback>
                <p:oleObj name="Формула" r:id="rId11" imgW="1269720" imgH="203040" progId="Equation.3">
                  <p:embed/>
                  <p:pic>
                    <p:nvPicPr>
                      <p:cNvPr id="145475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2108845"/>
                        <a:ext cx="2178050" cy="402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26221"/>
              </p:ext>
            </p:extLst>
          </p:nvPr>
        </p:nvGraphicFramePr>
        <p:xfrm>
          <a:off x="3581400" y="2617414"/>
          <a:ext cx="1092015" cy="295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Формула" r:id="rId13" imgW="609480" imgH="164880" progId="Equation.3">
                  <p:embed/>
                </p:oleObj>
              </mc:Choice>
              <mc:Fallback>
                <p:oleObj name="Формула" r:id="rId13" imgW="609480" imgH="164880" progId="Equation.3">
                  <p:embed/>
                  <p:pic>
                    <p:nvPicPr>
                      <p:cNvPr id="145481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17414"/>
                        <a:ext cx="1092015" cy="295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47726"/>
              </p:ext>
            </p:extLst>
          </p:nvPr>
        </p:nvGraphicFramePr>
        <p:xfrm>
          <a:off x="6191860" y="2646242"/>
          <a:ext cx="1208456" cy="29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Формула" r:id="rId15" imgW="672840" imgH="164880" progId="Equation.3">
                  <p:embed/>
                </p:oleObj>
              </mc:Choice>
              <mc:Fallback>
                <p:oleObj name="Формула" r:id="rId15" imgW="672840" imgH="164880" progId="Equation.3">
                  <p:embed/>
                  <p:pic>
                    <p:nvPicPr>
                      <p:cNvPr id="145482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860" y="2646242"/>
                        <a:ext cx="1208456" cy="296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56770"/>
              </p:ext>
            </p:extLst>
          </p:nvPr>
        </p:nvGraphicFramePr>
        <p:xfrm>
          <a:off x="3232057" y="3020897"/>
          <a:ext cx="1790700" cy="38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Формула" r:id="rId17" imgW="939600" imgH="203040" progId="Equation.3">
                  <p:embed/>
                </p:oleObj>
              </mc:Choice>
              <mc:Fallback>
                <p:oleObj name="Формула" r:id="rId17" imgW="939600" imgH="203040" progId="Equation.3">
                  <p:embed/>
                  <p:pic>
                    <p:nvPicPr>
                      <p:cNvPr id="145511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057" y="3020897"/>
                        <a:ext cx="1790700" cy="386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71824"/>
              </p:ext>
            </p:extLst>
          </p:nvPr>
        </p:nvGraphicFramePr>
        <p:xfrm>
          <a:off x="5965154" y="3020670"/>
          <a:ext cx="1539875" cy="30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Формула" r:id="rId19" imgW="838080" imgH="164880" progId="Equation.3">
                  <p:embed/>
                </p:oleObj>
              </mc:Choice>
              <mc:Fallback>
                <p:oleObj name="Формула" r:id="rId19" imgW="838080" imgH="164880" progId="Equation.3">
                  <p:embed/>
                  <p:pic>
                    <p:nvPicPr>
                      <p:cNvPr id="145512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154" y="3020670"/>
                        <a:ext cx="1539875" cy="302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19277"/>
              </p:ext>
            </p:extLst>
          </p:nvPr>
        </p:nvGraphicFramePr>
        <p:xfrm>
          <a:off x="3343275" y="3407237"/>
          <a:ext cx="1449387" cy="31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Формула" r:id="rId21" imgW="761760" imgH="164880" progId="Equation.3">
                  <p:embed/>
                </p:oleObj>
              </mc:Choice>
              <mc:Fallback>
                <p:oleObj name="Формула" r:id="rId21" imgW="761760" imgH="164880" progId="Equation.3">
                  <p:embed/>
                  <p:pic>
                    <p:nvPicPr>
                      <p:cNvPr id="145513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407237"/>
                        <a:ext cx="1449387" cy="312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2655"/>
              </p:ext>
            </p:extLst>
          </p:nvPr>
        </p:nvGraphicFramePr>
        <p:xfrm>
          <a:off x="5921067" y="3401773"/>
          <a:ext cx="1673077" cy="31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Формула" r:id="rId23" imgW="876240" imgH="164880" progId="Equation.3">
                  <p:embed/>
                </p:oleObj>
              </mc:Choice>
              <mc:Fallback>
                <p:oleObj name="Формула" r:id="rId23" imgW="876240" imgH="164880" progId="Equation.3">
                  <p:embed/>
                  <p:pic>
                    <p:nvPicPr>
                      <p:cNvPr id="145514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067" y="3401773"/>
                        <a:ext cx="1673077" cy="31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578546"/>
              </p:ext>
            </p:extLst>
          </p:nvPr>
        </p:nvGraphicFramePr>
        <p:xfrm>
          <a:off x="2798098" y="3787188"/>
          <a:ext cx="2451728" cy="35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Формула" r:id="rId25" imgW="1307880" imgH="203040" progId="Equation.3">
                  <p:embed/>
                </p:oleObj>
              </mc:Choice>
              <mc:Fallback>
                <p:oleObj name="Формула" r:id="rId25" imgW="1307880" imgH="203040" progId="Equation.3">
                  <p:embed/>
                  <p:pic>
                    <p:nvPicPr>
                      <p:cNvPr id="145515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098" y="3787188"/>
                        <a:ext cx="2451728" cy="350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069732"/>
              </p:ext>
            </p:extLst>
          </p:nvPr>
        </p:nvGraphicFramePr>
        <p:xfrm>
          <a:off x="5597530" y="3810796"/>
          <a:ext cx="2287583" cy="35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Формула" r:id="rId27" imgW="1562040" imgH="203040" progId="Equation.3">
                  <p:embed/>
                </p:oleObj>
              </mc:Choice>
              <mc:Fallback>
                <p:oleObj name="Формула" r:id="rId27" imgW="1562040" imgH="203040" progId="Equation.3">
                  <p:embed/>
                  <p:pic>
                    <p:nvPicPr>
                      <p:cNvPr id="145516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30" y="3810796"/>
                        <a:ext cx="2287583" cy="351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8905"/>
              </p:ext>
            </p:extLst>
          </p:nvPr>
        </p:nvGraphicFramePr>
        <p:xfrm>
          <a:off x="2798098" y="4179425"/>
          <a:ext cx="2451728" cy="35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Формула" r:id="rId29" imgW="1739880" imgH="203040" progId="Equation.3">
                  <p:embed/>
                </p:oleObj>
              </mc:Choice>
              <mc:Fallback>
                <p:oleObj name="Формула" r:id="rId29" imgW="1739880" imgH="203040" progId="Equation.3">
                  <p:embed/>
                  <p:pic>
                    <p:nvPicPr>
                      <p:cNvPr id="145517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098" y="4179425"/>
                        <a:ext cx="2451728" cy="358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528682"/>
              </p:ext>
            </p:extLst>
          </p:nvPr>
        </p:nvGraphicFramePr>
        <p:xfrm>
          <a:off x="5530488" y="4180268"/>
          <a:ext cx="2531200" cy="35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Формула" r:id="rId31" imgW="1523880" imgH="203040" progId="Equation.3">
                  <p:embed/>
                </p:oleObj>
              </mc:Choice>
              <mc:Fallback>
                <p:oleObj name="Формула" r:id="rId31" imgW="1523880" imgH="203040" progId="Equation.3">
                  <p:embed/>
                  <p:pic>
                    <p:nvPicPr>
                      <p:cNvPr id="145518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488" y="4180268"/>
                        <a:ext cx="2531200" cy="357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556358"/>
              </p:ext>
            </p:extLst>
          </p:nvPr>
        </p:nvGraphicFramePr>
        <p:xfrm>
          <a:off x="3214521" y="4509943"/>
          <a:ext cx="1578141" cy="37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Формула" r:id="rId33" imgW="838080" imgH="203040" progId="Equation.3">
                  <p:embed/>
                </p:oleObj>
              </mc:Choice>
              <mc:Fallback>
                <p:oleObj name="Формула" r:id="rId33" imgW="838080" imgH="203040" progId="Equation.3">
                  <p:embed/>
                  <p:pic>
                    <p:nvPicPr>
                      <p:cNvPr id="145526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521" y="4509943"/>
                        <a:ext cx="1578141" cy="37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288729"/>
              </p:ext>
            </p:extLst>
          </p:nvPr>
        </p:nvGraphicFramePr>
        <p:xfrm>
          <a:off x="6054083" y="4532605"/>
          <a:ext cx="1484010" cy="35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Формула" r:id="rId35" imgW="838080" imgH="203040" progId="Equation.3">
                  <p:embed/>
                </p:oleObj>
              </mc:Choice>
              <mc:Fallback>
                <p:oleObj name="Формула" r:id="rId35" imgW="838080" imgH="203040" progId="Equation.3">
                  <p:embed/>
                  <p:pic>
                    <p:nvPicPr>
                      <p:cNvPr id="145527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083" y="4532605"/>
                        <a:ext cx="1484010" cy="357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6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Упрощение логических выражений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55600" y="850900"/>
            <a:ext cx="8140700" cy="3831818"/>
            <a:chOff x="355600" y="850900"/>
            <a:chExt cx="8140700" cy="383181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55600" y="850900"/>
              <a:ext cx="8140700" cy="383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0850" indent="-4508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ru-RU" altLang="ru-RU" sz="1800" b="1" dirty="0"/>
                <a:t>Шаг 1.</a:t>
              </a:r>
              <a:r>
                <a:rPr lang="ru-RU" altLang="ru-RU" sz="1800" dirty="0"/>
                <a:t> Заменить операции </a:t>
              </a:r>
              <a:r>
                <a:rPr lang="ru-RU" altLang="ru-RU" sz="1800" dirty="0">
                  <a:sym typeface="Symbol" panose="05050102010706020507" pitchFamily="18" charset="2"/>
                </a:rPr>
                <a:t> на их выражения через </a:t>
              </a:r>
              <a:r>
                <a:rPr lang="ru-RU" altLang="ru-RU" sz="1800" b="1" dirty="0">
                  <a:sym typeface="Symbol" panose="05050102010706020507" pitchFamily="18" charset="2"/>
                </a:rPr>
                <a:t>И</a:t>
              </a:r>
              <a:r>
                <a:rPr lang="ru-RU" altLang="ru-RU" sz="1800" dirty="0">
                  <a:sym typeface="Symbol" panose="05050102010706020507" pitchFamily="18" charset="2"/>
                </a:rPr>
                <a:t>, </a:t>
              </a:r>
              <a:r>
                <a:rPr lang="ru-RU" altLang="ru-RU" sz="1800" b="1" dirty="0">
                  <a:sym typeface="Symbol" panose="05050102010706020507" pitchFamily="18" charset="2"/>
                </a:rPr>
                <a:t>ИЛИ</a:t>
              </a:r>
              <a:r>
                <a:rPr lang="ru-RU" altLang="ru-RU" sz="1800" dirty="0">
                  <a:sym typeface="Symbol" panose="05050102010706020507" pitchFamily="18" charset="2"/>
                </a:rPr>
                <a:t> и </a:t>
              </a:r>
              <a:r>
                <a:rPr lang="ru-RU" altLang="ru-RU" sz="1800" b="1" dirty="0">
                  <a:sym typeface="Symbol" panose="05050102010706020507" pitchFamily="18" charset="2"/>
                </a:rPr>
                <a:t>НЕ</a:t>
              </a:r>
              <a:r>
                <a:rPr lang="ru-RU" altLang="ru-RU" sz="1800" dirty="0">
                  <a:sym typeface="Symbol" panose="05050102010706020507" pitchFamily="18" charset="2"/>
                </a:rPr>
                <a:t>:</a:t>
              </a:r>
            </a:p>
            <a:p>
              <a:pPr>
                <a:spcBef>
                  <a:spcPct val="600000"/>
                </a:spcBef>
                <a:buFont typeface="Wingdings" panose="05000000000000000000" pitchFamily="2" charset="2"/>
                <a:buNone/>
              </a:pPr>
              <a:r>
                <a:rPr lang="ru-RU" altLang="ru-RU" sz="1800" b="1" dirty="0">
                  <a:sym typeface="Symbol" panose="05050102010706020507" pitchFamily="18" charset="2"/>
                </a:rPr>
                <a:t>Шаг 2. </a:t>
              </a:r>
              <a:r>
                <a:rPr lang="ru-RU" altLang="ru-RU" sz="1800" dirty="0">
                  <a:sym typeface="Symbol" panose="05050102010706020507" pitchFamily="18" charset="2"/>
                </a:rPr>
                <a:t>Раскрыть инверсию сложных выражений по формулам де Моргана:</a:t>
              </a:r>
            </a:p>
            <a:p>
              <a:pPr>
                <a:spcBef>
                  <a:spcPct val="250000"/>
                </a:spcBef>
                <a:buFont typeface="Wingdings" panose="05000000000000000000" pitchFamily="2" charset="2"/>
                <a:buNone/>
              </a:pPr>
              <a:r>
                <a:rPr lang="ru-RU" altLang="ru-RU" sz="1800" b="1" dirty="0">
                  <a:sym typeface="Symbol" panose="05050102010706020507" pitchFamily="18" charset="2"/>
                </a:rPr>
                <a:t>Шаг 3. </a:t>
              </a:r>
              <a:r>
                <a:rPr lang="ru-RU" altLang="ru-RU" sz="1800" dirty="0">
                  <a:sym typeface="Symbol" panose="05050102010706020507" pitchFamily="18" charset="2"/>
                </a:rPr>
                <a:t>Используя законы логики, упрощать выражение, стараясь применять закон исключения третьего.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4393544"/>
                </p:ext>
              </p:extLst>
            </p:nvPr>
          </p:nvGraphicFramePr>
          <p:xfrm>
            <a:off x="2444233" y="1227802"/>
            <a:ext cx="3042167" cy="1579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Формула" r:id="rId3" imgW="1346040" imgH="698400" progId="Equation.3">
                    <p:embed/>
                  </p:oleObj>
                </mc:Choice>
                <mc:Fallback>
                  <p:oleObj name="Формула" r:id="rId3" imgW="1346040" imgH="698400" progId="Equation.3">
                    <p:embed/>
                    <p:pic>
                      <p:nvPicPr>
                        <p:cNvPr id="14746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4233" y="1227802"/>
                          <a:ext cx="3042167" cy="15796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8286973"/>
                </p:ext>
              </p:extLst>
            </p:nvPr>
          </p:nvGraphicFramePr>
          <p:xfrm>
            <a:off x="2220579" y="3245857"/>
            <a:ext cx="4604995" cy="603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Формула" r:id="rId5" imgW="1828800" imgH="241200" progId="Equation.3">
                    <p:embed/>
                  </p:oleObj>
                </mc:Choice>
                <mc:Fallback>
                  <p:oleObj name="Формула" r:id="rId5" imgW="1828800" imgH="241200" progId="Equation.3">
                    <p:embed/>
                    <p:pic>
                      <p:nvPicPr>
                        <p:cNvPr id="14746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0579" y="3245857"/>
                          <a:ext cx="4604995" cy="603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059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Пример</a:t>
            </a:r>
            <a:endParaRPr lang="ru-RU" sz="3200" dirty="0"/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21245"/>
              </p:ext>
            </p:extLst>
          </p:nvPr>
        </p:nvGraphicFramePr>
        <p:xfrm>
          <a:off x="484912" y="879991"/>
          <a:ext cx="51069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Формула" r:id="rId3" imgW="1917360" imgH="241200" progId="Equation.3">
                  <p:embed/>
                </p:oleObj>
              </mc:Choice>
              <mc:Fallback>
                <p:oleObj name="Формула" r:id="rId3" imgW="1917360" imgH="241200" progId="Equation.3">
                  <p:embed/>
                  <p:pic>
                    <p:nvPicPr>
                      <p:cNvPr id="1495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12" y="879991"/>
                        <a:ext cx="5106988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8887"/>
              </p:ext>
            </p:extLst>
          </p:nvPr>
        </p:nvGraphicFramePr>
        <p:xfrm>
          <a:off x="883375" y="1514991"/>
          <a:ext cx="40576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Формула" r:id="rId5" imgW="1638000" imgH="241200" progId="Equation.3">
                  <p:embed/>
                </p:oleObj>
              </mc:Choice>
              <mc:Fallback>
                <p:oleObj name="Формула" r:id="rId5" imgW="1638000" imgH="241200" progId="Equation.3">
                  <p:embed/>
                  <p:pic>
                    <p:nvPicPr>
                      <p:cNvPr id="1495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375" y="1514991"/>
                        <a:ext cx="40576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21498"/>
              </p:ext>
            </p:extLst>
          </p:nvPr>
        </p:nvGraphicFramePr>
        <p:xfrm>
          <a:off x="883375" y="2086491"/>
          <a:ext cx="37115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Формула" r:id="rId7" imgW="1498320" imgH="241200" progId="Equation.3">
                  <p:embed/>
                </p:oleObj>
              </mc:Choice>
              <mc:Fallback>
                <p:oleObj name="Формула" r:id="rId7" imgW="1498320" imgH="241200" progId="Equation.3">
                  <p:embed/>
                  <p:pic>
                    <p:nvPicPr>
                      <p:cNvPr id="1495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375" y="2086491"/>
                        <a:ext cx="371157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28857"/>
              </p:ext>
            </p:extLst>
          </p:nvPr>
        </p:nvGraphicFramePr>
        <p:xfrm>
          <a:off x="883375" y="2657991"/>
          <a:ext cx="42148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Формула" r:id="rId9" imgW="1701720" imgH="241200" progId="Equation.3">
                  <p:embed/>
                </p:oleObj>
              </mc:Choice>
              <mc:Fallback>
                <p:oleObj name="Формула" r:id="rId9" imgW="1701720" imgH="241200" progId="Equation.3">
                  <p:embed/>
                  <p:pic>
                    <p:nvPicPr>
                      <p:cNvPr id="1495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375" y="2657991"/>
                        <a:ext cx="421481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31420"/>
              </p:ext>
            </p:extLst>
          </p:nvPr>
        </p:nvGraphicFramePr>
        <p:xfrm>
          <a:off x="883375" y="3229491"/>
          <a:ext cx="28940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Формула" r:id="rId11" imgW="1168200" imgH="241200" progId="Equation.3">
                  <p:embed/>
                </p:oleObj>
              </mc:Choice>
              <mc:Fallback>
                <p:oleObj name="Формула" r:id="rId11" imgW="1168200" imgH="241200" progId="Equation.3">
                  <p:embed/>
                  <p:pic>
                    <p:nvPicPr>
                      <p:cNvPr id="14953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375" y="3229491"/>
                        <a:ext cx="289401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91888"/>
              </p:ext>
            </p:extLst>
          </p:nvPr>
        </p:nvGraphicFramePr>
        <p:xfrm>
          <a:off x="883375" y="3800991"/>
          <a:ext cx="24225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Формула" r:id="rId13" imgW="977760" imgH="241200" progId="Equation.3">
                  <p:embed/>
                </p:oleObj>
              </mc:Choice>
              <mc:Fallback>
                <p:oleObj name="Формула" r:id="rId13" imgW="977760" imgH="241200" progId="Equation.3">
                  <p:embed/>
                  <p:pic>
                    <p:nvPicPr>
                      <p:cNvPr id="14953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375" y="3800991"/>
                        <a:ext cx="24225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13857"/>
              </p:ext>
            </p:extLst>
          </p:nvPr>
        </p:nvGraphicFramePr>
        <p:xfrm>
          <a:off x="883375" y="4370904"/>
          <a:ext cx="1165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Формула" r:id="rId15" imgW="469800" imgH="203040" progId="Equation.3">
                  <p:embed/>
                </p:oleObj>
              </mc:Choice>
              <mc:Fallback>
                <p:oleObj name="Формула" r:id="rId15" imgW="469800" imgH="203040" progId="Equation.3">
                  <p:embed/>
                  <p:pic>
                    <p:nvPicPr>
                      <p:cNvPr id="1495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375" y="4370904"/>
                        <a:ext cx="11652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6312625" y="1092716"/>
            <a:ext cx="1762125" cy="493713"/>
          </a:xfrm>
          <a:prstGeom prst="wedgeRoundRectCallout">
            <a:avLst>
              <a:gd name="adj1" fmla="val -123153"/>
              <a:gd name="adj2" fmla="val 43569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раскрыли </a:t>
            </a:r>
            <a:r>
              <a:rPr lang="ru-RU" sz="2000">
                <a:latin typeface="Arial" charset="0"/>
                <a:cs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5287100" y="1748354"/>
            <a:ext cx="3025775" cy="469900"/>
          </a:xfrm>
          <a:prstGeom prst="wedgeRoundRectCallout">
            <a:avLst>
              <a:gd name="adj1" fmla="val -74713"/>
              <a:gd name="adj2" fmla="val 40880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формула де Моргана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5287100" y="2356366"/>
            <a:ext cx="3025775" cy="469900"/>
          </a:xfrm>
          <a:prstGeom prst="wedgeRoundRectCallout">
            <a:avLst>
              <a:gd name="adj1" fmla="val -74713"/>
              <a:gd name="adj2" fmla="val 14528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распределительный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5398225" y="3034229"/>
            <a:ext cx="3025775" cy="469900"/>
          </a:xfrm>
          <a:prstGeom prst="wedgeRoundRectCallout">
            <a:avLst>
              <a:gd name="adj1" fmla="val -76546"/>
              <a:gd name="adj2" fmla="val 2366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исключения третьего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4687025" y="3700979"/>
            <a:ext cx="1941512" cy="469900"/>
          </a:xfrm>
          <a:prstGeom prst="wedgeRoundRectCallout">
            <a:avLst>
              <a:gd name="adj1" fmla="val -118764"/>
              <a:gd name="adj2" fmla="val -16894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повторения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4393337" y="4332804"/>
            <a:ext cx="1941513" cy="469900"/>
          </a:xfrm>
          <a:prstGeom prst="wedgeRoundRectCallout">
            <a:avLst>
              <a:gd name="adj1" fmla="val -118764"/>
              <a:gd name="adj2" fmla="val -16894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поглощения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91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Задачи</a:t>
            </a:r>
            <a:endParaRPr lang="ru-RU" sz="3200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88938" y="804863"/>
            <a:ext cx="84058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altLang="ru-RU" sz="2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Упростить выражения: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¬(¬B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s-ES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alt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(¬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Arial" charset="0"/>
                <a:sym typeface="Symbol" pitchFamily="18" charset="2"/>
              </a:rPr>
              <a:t></a:t>
            </a:r>
            <a:r>
              <a:rPr lang="es-ES" altLang="ru-RU" sz="2800" b="1" dirty="0" smtClean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s-ES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alt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latin typeface="Arial" charset="0"/>
                <a:sym typeface="Symbol" pitchFamily="18" charset="2"/>
              </a:rPr>
              <a:t></a:t>
            </a:r>
            <a:r>
              <a:rPr lang="es-ES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(¬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s-ES" altLang="ru-RU" sz="2800" b="1" dirty="0"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800" b="1" dirty="0" smtClean="0">
                <a:cs typeface="Courier New" panose="02070309020205020404" pitchFamily="49" charset="0"/>
              </a:rPr>
              <a:t> </a:t>
            </a:r>
            <a:r>
              <a:rPr lang="es-ES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s-ES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alt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ru-RU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Решить логические </a:t>
            </a:r>
            <a:r>
              <a:rPr lang="ru-RU" altLang="ru-RU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уравннеия</a:t>
            </a:r>
            <a:r>
              <a:rPr lang="ru-RU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ru-RU" alt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48464" y="3040728"/>
            <a:ext cx="3284538" cy="631825"/>
            <a:chOff x="1785" y="1067"/>
            <a:chExt cx="2069" cy="39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85" y="1067"/>
              <a:ext cx="2069" cy="398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127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1981" y="1107"/>
            <a:ext cx="167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name="Формула" r:id="rId3" imgW="1143000" imgH="203040" progId="Equation.3">
                    <p:embed/>
                  </p:oleObj>
                </mc:Choice>
                <mc:Fallback>
                  <p:oleObj name="Формула" r:id="rId3" imgW="1143000" imgH="203040" progId="Equation.3">
                    <p:embed/>
                    <p:pic>
                      <p:nvPicPr>
                        <p:cNvPr id="215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" y="1107"/>
                          <a:ext cx="1678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1148464" y="3736053"/>
            <a:ext cx="4270375" cy="631825"/>
            <a:chOff x="1533" y="2232"/>
            <a:chExt cx="2690" cy="398"/>
          </a:xfrm>
        </p:grpSpPr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1533" y="2232"/>
              <a:ext cx="2690" cy="398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127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17"/>
            <p:cNvGraphicFramePr>
              <a:graphicFrameLocks noChangeAspect="1"/>
            </p:cNvGraphicFramePr>
            <p:nvPr/>
          </p:nvGraphicFramePr>
          <p:xfrm>
            <a:off x="1658" y="2281"/>
            <a:ext cx="2443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" name="Формула" r:id="rId5" imgW="1663560" imgH="190440" progId="Equation.3">
                    <p:embed/>
                  </p:oleObj>
                </mc:Choice>
                <mc:Fallback>
                  <p:oleObj name="Формула" r:id="rId5" imgW="1663560" imgH="190440" progId="Equation.3">
                    <p:embed/>
                    <p:pic>
                      <p:nvPicPr>
                        <p:cNvPr id="2150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8" y="2281"/>
                          <a:ext cx="2443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305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3200" dirty="0" smtClean="0"/>
              <a:t>Получение логических выражений</a:t>
            </a:r>
            <a:endParaRPr lang="ru-RU" sz="3200" dirty="0"/>
          </a:p>
        </p:txBody>
      </p:sp>
      <p:graphicFrame>
        <p:nvGraphicFramePr>
          <p:cNvPr id="12" name="Group 60"/>
          <p:cNvGraphicFramePr>
            <a:graphicFrameLocks noGrp="1"/>
          </p:cNvGraphicFramePr>
          <p:nvPr/>
        </p:nvGraphicFramePr>
        <p:xfrm>
          <a:off x="442913" y="968375"/>
          <a:ext cx="2033587" cy="2665413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 Box 61"/>
          <p:cNvSpPr txBox="1">
            <a:spLocks noChangeArrowheads="1"/>
          </p:cNvSpPr>
          <p:nvPr/>
        </p:nvSpPr>
        <p:spPr bwMode="auto">
          <a:xfrm>
            <a:off x="3419476" y="945466"/>
            <a:ext cx="44756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 b="1" dirty="0"/>
              <a:t>Шаг 1.</a:t>
            </a:r>
            <a:r>
              <a:rPr lang="ru-RU" altLang="ru-RU" sz="2000" dirty="0"/>
              <a:t> Отметить строки в таблице, где </a:t>
            </a:r>
            <a:r>
              <a:rPr lang="en-US" altLang="ru-RU" sz="2000" b="1" dirty="0"/>
              <a:t>X = 1</a:t>
            </a:r>
            <a:r>
              <a:rPr lang="en-US" altLang="ru-RU" sz="2000" dirty="0"/>
              <a:t>.</a:t>
            </a:r>
            <a:endParaRPr lang="ru-RU" altLang="ru-RU" sz="2000" b="1" dirty="0"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1" dirty="0">
                <a:sym typeface="Symbol" panose="05050102010706020507" pitchFamily="18" charset="2"/>
              </a:rPr>
              <a:t>Шаг 2. </a:t>
            </a:r>
            <a:r>
              <a:rPr lang="ru-RU" altLang="ru-RU" sz="2000" dirty="0">
                <a:sym typeface="Symbol" panose="05050102010706020507" pitchFamily="18" charset="2"/>
              </a:rPr>
              <a:t>Для каждой из них записать логическое выражение, которое истинно только для этой строки.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1" dirty="0">
                <a:sym typeface="Symbol" panose="05050102010706020507" pitchFamily="18" charset="2"/>
              </a:rPr>
              <a:t>Шаг 3. </a:t>
            </a:r>
            <a:r>
              <a:rPr lang="ru-RU" altLang="ru-RU" sz="2000" dirty="0">
                <a:sym typeface="Symbol" panose="05050102010706020507" pitchFamily="18" charset="2"/>
              </a:rPr>
              <a:t>Сложить эти выражения и упростить результат.</a:t>
            </a:r>
          </a:p>
        </p:txBody>
      </p:sp>
      <p:sp>
        <p:nvSpPr>
          <p:cNvPr id="14" name="Oval 62"/>
          <p:cNvSpPr>
            <a:spLocks noChangeArrowheads="1"/>
          </p:cNvSpPr>
          <p:nvPr/>
        </p:nvSpPr>
        <p:spPr bwMode="auto">
          <a:xfrm>
            <a:off x="2254250" y="173672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2254250" y="2266950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2254250" y="331787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7" name="Object 65"/>
          <p:cNvGraphicFramePr>
            <a:graphicFrameLocks noChangeAspect="1"/>
          </p:cNvGraphicFramePr>
          <p:nvPr/>
        </p:nvGraphicFramePr>
        <p:xfrm>
          <a:off x="2509838" y="1503363"/>
          <a:ext cx="850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Формула" r:id="rId3" imgW="342720" imgH="203040" progId="Equation.3">
                  <p:embed/>
                </p:oleObj>
              </mc:Choice>
              <mc:Fallback>
                <p:oleObj name="Формула" r:id="rId3" imgW="342720" imgH="203040" progId="Equation.3">
                  <p:embed/>
                  <p:pic>
                    <p:nvPicPr>
                      <p:cNvPr id="190529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1503363"/>
                        <a:ext cx="8509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6"/>
          <p:cNvGraphicFramePr>
            <a:graphicFrameLocks noChangeAspect="1"/>
          </p:cNvGraphicFramePr>
          <p:nvPr/>
        </p:nvGraphicFramePr>
        <p:xfrm>
          <a:off x="2513013" y="2046288"/>
          <a:ext cx="819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Формула" r:id="rId5" imgW="330120" imgH="203040" progId="Equation.3">
                  <p:embed/>
                </p:oleObj>
              </mc:Choice>
              <mc:Fallback>
                <p:oleObj name="Формула" r:id="rId5" imgW="330120" imgH="203040" progId="Equation.3">
                  <p:embed/>
                  <p:pic>
                    <p:nvPicPr>
                      <p:cNvPr id="19053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2046288"/>
                        <a:ext cx="8191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7"/>
          <p:cNvGraphicFramePr>
            <a:graphicFrameLocks noChangeAspect="1"/>
          </p:cNvGraphicFramePr>
          <p:nvPr/>
        </p:nvGraphicFramePr>
        <p:xfrm>
          <a:off x="2535238" y="3165475"/>
          <a:ext cx="8191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Формула" r:id="rId7" imgW="330120" imgH="164880" progId="Equation.3">
                  <p:embed/>
                </p:oleObj>
              </mc:Choice>
              <mc:Fallback>
                <p:oleObj name="Формула" r:id="rId7" imgW="330120" imgH="164880" progId="Equation.3">
                  <p:embed/>
                  <p:pic>
                    <p:nvPicPr>
                      <p:cNvPr id="190531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3165475"/>
                        <a:ext cx="8191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64008"/>
              </p:ext>
            </p:extLst>
          </p:nvPr>
        </p:nvGraphicFramePr>
        <p:xfrm>
          <a:off x="1909947" y="3771900"/>
          <a:ext cx="35607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Формула" r:id="rId9" imgW="1434960" imgH="203040" progId="Equation.3">
                  <p:embed/>
                </p:oleObj>
              </mc:Choice>
              <mc:Fallback>
                <p:oleObj name="Формула" r:id="rId9" imgW="1434960" imgH="203040" progId="Equation.3">
                  <p:embed/>
                  <p:pic>
                    <p:nvPicPr>
                      <p:cNvPr id="190532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947" y="3771900"/>
                        <a:ext cx="356076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995500"/>
              </p:ext>
            </p:extLst>
          </p:nvPr>
        </p:nvGraphicFramePr>
        <p:xfrm>
          <a:off x="5488172" y="3748088"/>
          <a:ext cx="29940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Формула" r:id="rId11" imgW="1206360" imgH="241200" progId="Equation.3">
                  <p:embed/>
                </p:oleObj>
              </mc:Choice>
              <mc:Fallback>
                <p:oleObj name="Формула" r:id="rId11" imgW="1206360" imgH="241200" progId="Equation.3">
                  <p:embed/>
                  <p:pic>
                    <p:nvPicPr>
                      <p:cNvPr id="190533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172" y="3748088"/>
                        <a:ext cx="29940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968721"/>
              </p:ext>
            </p:extLst>
          </p:nvPr>
        </p:nvGraphicFramePr>
        <p:xfrm>
          <a:off x="2268722" y="4368800"/>
          <a:ext cx="1733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Формула" r:id="rId13" imgW="698400" imgH="203040" progId="Equation.3">
                  <p:embed/>
                </p:oleObj>
              </mc:Choice>
              <mc:Fallback>
                <p:oleObj name="Формула" r:id="rId13" imgW="698400" imgH="203040" progId="Equation.3">
                  <p:embed/>
                  <p:pic>
                    <p:nvPicPr>
                      <p:cNvPr id="19053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722" y="4368800"/>
                        <a:ext cx="17335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187782"/>
              </p:ext>
            </p:extLst>
          </p:nvPr>
        </p:nvGraphicFramePr>
        <p:xfrm>
          <a:off x="4081647" y="4379913"/>
          <a:ext cx="28051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Формула" r:id="rId15" imgW="1130040" imgH="241200" progId="Equation.3">
                  <p:embed/>
                </p:oleObj>
              </mc:Choice>
              <mc:Fallback>
                <p:oleObj name="Формула" r:id="rId15" imgW="1130040" imgH="241200" progId="Equation.3">
                  <p:embed/>
                  <p:pic>
                    <p:nvPicPr>
                      <p:cNvPr id="19053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647" y="4379913"/>
                        <a:ext cx="2805113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39665"/>
              </p:ext>
            </p:extLst>
          </p:nvPr>
        </p:nvGraphicFramePr>
        <p:xfrm>
          <a:off x="6862947" y="4359275"/>
          <a:ext cx="12620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Формула" r:id="rId17" imgW="507960" imgH="203040" progId="Equation.3">
                  <p:embed/>
                </p:oleObj>
              </mc:Choice>
              <mc:Fallback>
                <p:oleObj name="Формула" r:id="rId17" imgW="507960" imgH="203040" progId="Equation.3">
                  <p:embed/>
                  <p:pic>
                    <p:nvPicPr>
                      <p:cNvPr id="19053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947" y="4359275"/>
                        <a:ext cx="126206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6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Получение логических выражений (2 способ)</a:t>
            </a:r>
            <a:endParaRPr lang="ru-RU" sz="2400" dirty="0"/>
          </a:p>
        </p:txBody>
      </p:sp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442913" y="968375"/>
          <a:ext cx="2033587" cy="2665413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3697288" y="930275"/>
            <a:ext cx="5013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 b="1" dirty="0"/>
              <a:t>Шаг 1.</a:t>
            </a:r>
            <a:r>
              <a:rPr lang="ru-RU" altLang="ru-RU" sz="2000" dirty="0"/>
              <a:t> Отметить строки в таблице, где </a:t>
            </a:r>
            <a:r>
              <a:rPr lang="en-US" altLang="ru-RU" sz="2000" b="1" dirty="0"/>
              <a:t>X = </a:t>
            </a:r>
            <a:r>
              <a:rPr lang="ru-RU" altLang="ru-RU" sz="2000" b="1" dirty="0"/>
              <a:t>0</a:t>
            </a:r>
            <a:r>
              <a:rPr lang="en-US" altLang="ru-RU" sz="2000" dirty="0"/>
              <a:t>.</a:t>
            </a:r>
            <a:endParaRPr lang="ru-RU" altLang="ru-RU" sz="2000" b="1" dirty="0"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1" dirty="0">
                <a:sym typeface="Symbol" panose="05050102010706020507" pitchFamily="18" charset="2"/>
              </a:rPr>
              <a:t>Шаг 2. </a:t>
            </a:r>
            <a:r>
              <a:rPr lang="ru-RU" altLang="ru-RU" sz="2000" dirty="0">
                <a:sym typeface="Symbol" panose="05050102010706020507" pitchFamily="18" charset="2"/>
              </a:rPr>
              <a:t>Для каждой из них записать логическое выражение, которое истинно только для этой строки.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1" dirty="0">
                <a:sym typeface="Symbol" panose="05050102010706020507" pitchFamily="18" charset="2"/>
              </a:rPr>
              <a:t>Шаг 3. </a:t>
            </a:r>
            <a:r>
              <a:rPr lang="ru-RU" altLang="ru-RU" sz="2000" dirty="0">
                <a:sym typeface="Symbol" panose="05050102010706020507" pitchFamily="18" charset="2"/>
              </a:rPr>
              <a:t>Сложить эти выражения и упростить результат, который равен      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1" dirty="0">
                <a:sym typeface="Symbol" panose="05050102010706020507" pitchFamily="18" charset="2"/>
              </a:rPr>
              <a:t>Шаг 4. </a:t>
            </a:r>
            <a:r>
              <a:rPr lang="ru-RU" altLang="ru-RU" sz="2000" dirty="0">
                <a:sym typeface="Symbol" panose="05050102010706020507" pitchFamily="18" charset="2"/>
              </a:rPr>
              <a:t>Сделать инверсию.</a:t>
            </a: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2298700" y="280987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" name="Object 34"/>
          <p:cNvGraphicFramePr>
            <a:graphicFrameLocks noChangeAspect="1"/>
          </p:cNvGraphicFramePr>
          <p:nvPr/>
        </p:nvGraphicFramePr>
        <p:xfrm>
          <a:off x="2532063" y="2592388"/>
          <a:ext cx="8509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Формула" r:id="rId3" imgW="342720" imgH="190440" progId="Equation.3">
                  <p:embed/>
                </p:oleObj>
              </mc:Choice>
              <mc:Fallback>
                <p:oleObj name="Формула" r:id="rId3" imgW="342720" imgH="190440" progId="Equation.3">
                  <p:embed/>
                  <p:pic>
                    <p:nvPicPr>
                      <p:cNvPr id="1925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592388"/>
                        <a:ext cx="8509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86562"/>
              </p:ext>
            </p:extLst>
          </p:nvPr>
        </p:nvGraphicFramePr>
        <p:xfrm>
          <a:off x="4158512" y="3987800"/>
          <a:ext cx="15128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Формула" r:id="rId5" imgW="609480" imgH="228600" progId="Equation.3">
                  <p:embed/>
                </p:oleObj>
              </mc:Choice>
              <mc:Fallback>
                <p:oleObj name="Формула" r:id="rId5" imgW="609480" imgH="228600" progId="Equation.3">
                  <p:embed/>
                  <p:pic>
                    <p:nvPicPr>
                      <p:cNvPr id="1925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512" y="3987800"/>
                        <a:ext cx="1512888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83311"/>
              </p:ext>
            </p:extLst>
          </p:nvPr>
        </p:nvGraphicFramePr>
        <p:xfrm>
          <a:off x="5639650" y="4038600"/>
          <a:ext cx="12620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Формула" r:id="rId7" imgW="507960" imgH="203040" progId="Equation.3">
                  <p:embed/>
                </p:oleObj>
              </mc:Choice>
              <mc:Fallback>
                <p:oleObj name="Формула" r:id="rId7" imgW="507960" imgH="203040" progId="Equation.3">
                  <p:embed/>
                  <p:pic>
                    <p:nvPicPr>
                      <p:cNvPr id="19255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650" y="4038600"/>
                        <a:ext cx="126206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837954"/>
              </p:ext>
            </p:extLst>
          </p:nvPr>
        </p:nvGraphicFramePr>
        <p:xfrm>
          <a:off x="8119361" y="2690813"/>
          <a:ext cx="379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Формула" r:id="rId9" imgW="152280" imgH="190440" progId="Equation.3">
                  <p:embed/>
                </p:oleObj>
              </mc:Choice>
              <mc:Fallback>
                <p:oleObj name="Формула" r:id="rId9" imgW="152280" imgH="190440" progId="Equation.3">
                  <p:embed/>
                  <p:pic>
                    <p:nvPicPr>
                      <p:cNvPr id="19255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9361" y="2690813"/>
                        <a:ext cx="37941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05003"/>
              </p:ext>
            </p:extLst>
          </p:nvPr>
        </p:nvGraphicFramePr>
        <p:xfrm>
          <a:off x="2043962" y="4100513"/>
          <a:ext cx="2049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Формула" r:id="rId11" imgW="825480" imgH="228600" progId="Equation.3">
                  <p:embed/>
                </p:oleObj>
              </mc:Choice>
              <mc:Fallback>
                <p:oleObj name="Формула" r:id="rId11" imgW="825480" imgH="228600" progId="Equation.3">
                  <p:embed/>
                  <p:pic>
                    <p:nvPicPr>
                      <p:cNvPr id="19256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962" y="4100513"/>
                        <a:ext cx="204946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3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Получение логических выражений (3 способ)</a:t>
            </a:r>
            <a:endParaRPr lang="ru-RU" sz="2400" dirty="0"/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42913" y="968375"/>
          <a:ext cx="2033587" cy="2665413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3697288" y="930275"/>
            <a:ext cx="42576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 b="1" dirty="0"/>
              <a:t>Шаг 1.</a:t>
            </a:r>
            <a:r>
              <a:rPr lang="ru-RU" altLang="ru-RU" sz="2000" dirty="0"/>
              <a:t> Отметить строки в таблице, где </a:t>
            </a:r>
            <a:r>
              <a:rPr lang="en-US" altLang="ru-RU" sz="2000" b="1" dirty="0"/>
              <a:t>X = </a:t>
            </a:r>
            <a:r>
              <a:rPr lang="ru-RU" altLang="ru-RU" sz="2000" b="1" dirty="0"/>
              <a:t>0</a:t>
            </a:r>
            <a:r>
              <a:rPr lang="en-US" altLang="ru-RU" sz="2000" dirty="0"/>
              <a:t>.</a:t>
            </a:r>
            <a:endParaRPr lang="ru-RU" altLang="ru-RU" sz="2000" b="1" dirty="0"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1" dirty="0">
                <a:sym typeface="Symbol" panose="05050102010706020507" pitchFamily="18" charset="2"/>
              </a:rPr>
              <a:t>Шаг 2. </a:t>
            </a:r>
            <a:r>
              <a:rPr lang="ru-RU" altLang="ru-RU" sz="2000" dirty="0">
                <a:sym typeface="Symbol" panose="05050102010706020507" pitchFamily="18" charset="2"/>
              </a:rPr>
              <a:t>Для каждой из них записать логическое выражение, которое </a:t>
            </a:r>
            <a:r>
              <a:rPr lang="ru-RU" altLang="ru-RU" sz="2000" b="1" dirty="0">
                <a:solidFill>
                  <a:srgbClr val="FF0000"/>
                </a:solidFill>
                <a:sym typeface="Symbol" panose="05050102010706020507" pitchFamily="18" charset="2"/>
              </a:rPr>
              <a:t>ложно</a:t>
            </a:r>
            <a:r>
              <a:rPr lang="ru-RU" altLang="ru-RU" sz="2000" b="1" dirty="0">
                <a:sym typeface="Symbol" panose="05050102010706020507" pitchFamily="18" charset="2"/>
              </a:rPr>
              <a:t> </a:t>
            </a:r>
            <a:r>
              <a:rPr lang="ru-RU" altLang="ru-RU" sz="2000" dirty="0">
                <a:sym typeface="Symbol" panose="05050102010706020507" pitchFamily="18" charset="2"/>
              </a:rPr>
              <a:t>только для этой строки.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1" dirty="0">
                <a:sym typeface="Symbol" panose="05050102010706020507" pitchFamily="18" charset="2"/>
              </a:rPr>
              <a:t>Шаг 3. </a:t>
            </a:r>
            <a:r>
              <a:rPr lang="ru-RU" altLang="ru-RU" sz="2000" b="1" dirty="0">
                <a:solidFill>
                  <a:srgbClr val="FF0000"/>
                </a:solidFill>
                <a:sym typeface="Symbol" panose="05050102010706020507" pitchFamily="18" charset="2"/>
              </a:rPr>
              <a:t>Перемножить</a:t>
            </a:r>
            <a:r>
              <a:rPr lang="ru-RU" altLang="ru-RU" sz="2000" dirty="0">
                <a:sym typeface="Symbol" panose="05050102010706020507" pitchFamily="18" charset="2"/>
              </a:rPr>
              <a:t> эти выражения и упростить результат</a:t>
            </a:r>
            <a:r>
              <a:rPr lang="en-US" altLang="ru-RU" sz="2000" dirty="0">
                <a:sym typeface="Symbol" panose="05050102010706020507" pitchFamily="18" charset="2"/>
              </a:rPr>
              <a:t>.</a:t>
            </a:r>
            <a:endParaRPr lang="ru-RU" altLang="ru-RU" sz="2000" dirty="0">
              <a:sym typeface="Symbol" panose="05050102010706020507" pitchFamily="18" charset="2"/>
            </a:endParaRP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2298700" y="280987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4" name="Object 34"/>
          <p:cNvGraphicFramePr>
            <a:graphicFrameLocks noChangeAspect="1"/>
          </p:cNvGraphicFramePr>
          <p:nvPr/>
        </p:nvGraphicFramePr>
        <p:xfrm>
          <a:off x="2551113" y="2592388"/>
          <a:ext cx="9779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Формула" r:id="rId3" imgW="393480" imgH="190440" progId="Equation.3">
                  <p:embed/>
                </p:oleObj>
              </mc:Choice>
              <mc:Fallback>
                <p:oleObj name="Формула" r:id="rId3" imgW="393480" imgH="190440" progId="Equation.3">
                  <p:embed/>
                  <p:pic>
                    <p:nvPicPr>
                      <p:cNvPr id="1925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2592388"/>
                        <a:ext cx="9779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500459"/>
              </p:ext>
            </p:extLst>
          </p:nvPr>
        </p:nvGraphicFramePr>
        <p:xfrm>
          <a:off x="1065937" y="3903662"/>
          <a:ext cx="30892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Формула" r:id="rId5" imgW="1244520" imgH="241200" progId="Equation.3">
                  <p:embed/>
                </p:oleObj>
              </mc:Choice>
              <mc:Fallback>
                <p:oleObj name="Формула" r:id="rId5" imgW="1244520" imgH="241200" progId="Equation.3">
                  <p:embed/>
                  <p:pic>
                    <p:nvPicPr>
                      <p:cNvPr id="19255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937" y="3903662"/>
                        <a:ext cx="30892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2298700" y="1754188"/>
            <a:ext cx="112713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551113" y="1566863"/>
          <a:ext cx="9779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Формула" r:id="rId7" imgW="393480" imgH="164880" progId="Equation.3">
                  <p:embed/>
                </p:oleObj>
              </mc:Choice>
              <mc:Fallback>
                <p:oleObj name="Формула" r:id="rId7" imgW="393480" imgH="16488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1566863"/>
                        <a:ext cx="97790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01580"/>
              </p:ext>
            </p:extLst>
          </p:nvPr>
        </p:nvGraphicFramePr>
        <p:xfrm>
          <a:off x="4229825" y="3902075"/>
          <a:ext cx="4194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Формула" r:id="rId9" imgW="1688760" imgH="203040" progId="Equation.3">
                  <p:embed/>
                </p:oleObj>
              </mc:Choice>
              <mc:Fallback>
                <p:oleObj name="Формула" r:id="rId9" imgW="1688760" imgH="203040" progId="Equation.3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825" y="3902075"/>
                        <a:ext cx="41941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352957"/>
              </p:ext>
            </p:extLst>
          </p:nvPr>
        </p:nvGraphicFramePr>
        <p:xfrm>
          <a:off x="1413600" y="4448175"/>
          <a:ext cx="2489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Формула" r:id="rId11" imgW="1002960" imgH="228600" progId="Equation.3">
                  <p:embed/>
                </p:oleObj>
              </mc:Choice>
              <mc:Fallback>
                <p:oleObj name="Формула" r:id="rId11" imgW="1002960" imgH="228600" progId="Equation.3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600" y="4448175"/>
                        <a:ext cx="2489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798"/>
              </p:ext>
            </p:extLst>
          </p:nvPr>
        </p:nvGraphicFramePr>
        <p:xfrm>
          <a:off x="3882162" y="4510087"/>
          <a:ext cx="6302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Формула" r:id="rId13" imgW="253800" imgH="164880" progId="Equation.3">
                  <p:embed/>
                </p:oleObj>
              </mc:Choice>
              <mc:Fallback>
                <p:oleObj name="Формула" r:id="rId13" imgW="253800" imgH="164880" progId="Equation.3">
                  <p:embed/>
                  <p:pic>
                    <p:nvPicPr>
                      <p:cNvPr id="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162" y="4510087"/>
                        <a:ext cx="6302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Задача</a:t>
            </a:r>
            <a:endParaRPr lang="ru-RU" sz="2400" dirty="0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19825" y="774331"/>
            <a:ext cx="46587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800" dirty="0" smtClean="0">
                <a:latin typeface="+mn-lt"/>
                <a:sym typeface="Symbol" panose="05050102010706020507" pitchFamily="18" charset="2"/>
              </a:rPr>
              <a:t>Найти значение логического выражения </a:t>
            </a:r>
            <a:r>
              <a:rPr lang="en-US" altLang="ru-RU" sz="2800" dirty="0" smtClean="0">
                <a:latin typeface="+mn-lt"/>
                <a:sym typeface="Symbol" panose="05050102010706020507" pitchFamily="18" charset="2"/>
              </a:rPr>
              <a:t>X</a:t>
            </a:r>
            <a:r>
              <a:rPr lang="ru-RU" altLang="ru-RU" sz="2800" dirty="0" smtClean="0">
                <a:latin typeface="+mn-lt"/>
                <a:sym typeface="Symbol" panose="05050102010706020507" pitchFamily="18" charset="2"/>
              </a:rPr>
              <a:t> тремя вышеописанными способами.</a:t>
            </a:r>
            <a:endParaRPr lang="ru-RU" altLang="ru-RU" sz="2800" dirty="0">
              <a:latin typeface="+mn-lt"/>
              <a:sym typeface="Symbol" panose="05050102010706020507" pitchFamily="18" charset="2"/>
            </a:endParaRPr>
          </a:p>
        </p:txBody>
      </p:sp>
      <p:graphicFrame>
        <p:nvGraphicFramePr>
          <p:cNvPr id="2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06571"/>
              </p:ext>
            </p:extLst>
          </p:nvPr>
        </p:nvGraphicFramePr>
        <p:xfrm>
          <a:off x="4878609" y="774331"/>
          <a:ext cx="2404064" cy="4153436"/>
        </p:xfrm>
        <a:graphic>
          <a:graphicData uri="http://schemas.openxmlformats.org/drawingml/2006/table">
            <a:tbl>
              <a:tblPr/>
              <a:tblGrid>
                <a:gridCol w="58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1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Метод рассуждений</a:t>
            </a:r>
            <a:endParaRPr lang="ru-RU" sz="2400" dirty="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19824" y="774331"/>
            <a:ext cx="7364733" cy="21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ct val="20000"/>
              </a:spcAft>
            </a:pPr>
            <a:r>
              <a:rPr lang="ru-RU" altLang="ru-RU" b="1" dirty="0"/>
              <a:t>Задача 1. </a:t>
            </a:r>
            <a:r>
              <a:rPr lang="ru-RU" altLang="ru-RU" dirty="0"/>
              <a:t>Министры иностранных дел России, США и Китая обсудили за закрытыми дверями проекты договора, представленные каждой из стран. Отвечая затем на вопрос журналистов: «Чей именно проект был принят?», министры дали такие ответы: </a:t>
            </a:r>
          </a:p>
          <a:p>
            <a:pPr marL="0" indent="0" eaLnBrk="1" hangingPunct="1"/>
            <a:r>
              <a:rPr lang="ru-RU" altLang="ru-RU" b="1" dirty="0"/>
              <a:t>	</a:t>
            </a:r>
            <a:r>
              <a:rPr lang="ru-RU" altLang="ru-RU" b="1" dirty="0" smtClean="0"/>
              <a:t>Россия </a:t>
            </a:r>
            <a:r>
              <a:rPr lang="ru-RU" altLang="ru-RU" b="1" dirty="0"/>
              <a:t>	— «Проект не наш</a:t>
            </a:r>
            <a:r>
              <a:rPr lang="en-US" altLang="ru-RU" b="1" dirty="0"/>
              <a:t> (1)</a:t>
            </a:r>
            <a:r>
              <a:rPr lang="ru-RU" altLang="ru-RU" b="1" dirty="0"/>
              <a:t>, проект не США</a:t>
            </a:r>
            <a:r>
              <a:rPr lang="en-US" altLang="ru-RU" b="1" dirty="0"/>
              <a:t> (2)</a:t>
            </a:r>
            <a:r>
              <a:rPr lang="ru-RU" altLang="ru-RU" b="1" dirty="0"/>
              <a:t>»;</a:t>
            </a:r>
          </a:p>
          <a:p>
            <a:pPr marL="0" indent="0" eaLnBrk="1" hangingPunct="1"/>
            <a:r>
              <a:rPr lang="ru-RU" altLang="ru-RU" b="1" dirty="0"/>
              <a:t>	</a:t>
            </a:r>
            <a:r>
              <a:rPr lang="ru-RU" altLang="ru-RU" b="1" dirty="0" smtClean="0"/>
              <a:t>США </a:t>
            </a:r>
            <a:r>
              <a:rPr lang="ru-RU" altLang="ru-RU" b="1" dirty="0"/>
              <a:t>	— «Проект не России</a:t>
            </a:r>
            <a:r>
              <a:rPr lang="en-US" altLang="ru-RU" b="1" dirty="0"/>
              <a:t> (1)</a:t>
            </a:r>
            <a:r>
              <a:rPr lang="ru-RU" altLang="ru-RU" b="1" dirty="0"/>
              <a:t>, проект Китая</a:t>
            </a:r>
            <a:r>
              <a:rPr lang="en-US" altLang="ru-RU" b="1" dirty="0"/>
              <a:t> (2)</a:t>
            </a:r>
            <a:r>
              <a:rPr lang="ru-RU" altLang="ru-RU" b="1" dirty="0"/>
              <a:t>»;</a:t>
            </a:r>
          </a:p>
          <a:p>
            <a:pPr marL="0" indent="0" eaLnBrk="1" hangingPunct="1"/>
            <a:r>
              <a:rPr lang="ru-RU" altLang="ru-RU" b="1" dirty="0"/>
              <a:t>	</a:t>
            </a:r>
            <a:r>
              <a:rPr lang="ru-RU" altLang="ru-RU" b="1" dirty="0" smtClean="0"/>
              <a:t>Китай </a:t>
            </a:r>
            <a:r>
              <a:rPr lang="ru-RU" altLang="ru-RU" b="1" dirty="0"/>
              <a:t>	— «Проект не наш</a:t>
            </a:r>
            <a:r>
              <a:rPr lang="en-US" altLang="ru-RU" b="1" dirty="0"/>
              <a:t> (1)</a:t>
            </a:r>
            <a:r>
              <a:rPr lang="ru-RU" altLang="ru-RU" b="1" dirty="0"/>
              <a:t>, проект России</a:t>
            </a:r>
            <a:r>
              <a:rPr lang="en-US" altLang="ru-RU" b="1" dirty="0"/>
              <a:t> (2)</a:t>
            </a:r>
            <a:r>
              <a:rPr lang="ru-RU" altLang="ru-RU" b="1" dirty="0"/>
              <a:t>».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ru-RU" dirty="0"/>
              <a:t>    </a:t>
            </a:r>
            <a:r>
              <a:rPr lang="ru-RU" altLang="ru-RU" dirty="0"/>
              <a:t>Один из них оба раза говорил правду; второй –  оба раза говорил неправду, третий один раз сказал правду, а другой раз — неправду. Кто что сказал?</a:t>
            </a:r>
          </a:p>
        </p:txBody>
      </p:sp>
    </p:spTree>
    <p:extLst>
      <p:ext uri="{BB962C8B-B14F-4D97-AF65-F5344CB8AC3E}">
        <p14:creationId xmlns:p14="http://schemas.microsoft.com/office/powerpoint/2010/main" val="34693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Логика и компьютер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640" y="1346790"/>
            <a:ext cx="7212420" cy="3572539"/>
          </a:xfrm>
        </p:spPr>
        <p:txBody>
          <a:bodyPr/>
          <a:lstStyle/>
          <a:p>
            <a:pPr marL="0" indent="0"/>
            <a:r>
              <a:rPr lang="ru-RU" sz="1800" b="1" dirty="0" smtClean="0"/>
              <a:t>Двоичное кодирование – </a:t>
            </a:r>
            <a:r>
              <a:rPr lang="ru-RU" sz="1800" dirty="0" smtClean="0"/>
              <a:t>все виды информации кодируются с помощью 0 и 1.</a:t>
            </a:r>
          </a:p>
          <a:p>
            <a:pPr marL="0" indent="0"/>
            <a:r>
              <a:rPr lang="ru-RU" sz="1800" b="1" dirty="0" smtClean="0"/>
              <a:t>Задача – </a:t>
            </a:r>
            <a:r>
              <a:rPr lang="ru-RU" sz="1800" dirty="0" smtClean="0"/>
              <a:t>разработать оптимальные правила обработки таких данных.</a:t>
            </a:r>
          </a:p>
          <a:p>
            <a:pPr marL="0" indent="0"/>
            <a:endParaRPr lang="ru-RU" sz="1800" dirty="0" smtClean="0"/>
          </a:p>
          <a:p>
            <a:pPr marL="0" indent="0"/>
            <a:r>
              <a:rPr lang="ru-RU" sz="1800" b="1" dirty="0" smtClean="0"/>
              <a:t>Почему «логика»?</a:t>
            </a:r>
          </a:p>
          <a:p>
            <a:pPr marL="0" indent="0"/>
            <a:r>
              <a:rPr lang="ru-RU" sz="1800" dirty="0" smtClean="0"/>
              <a:t>Результат выполнения операций можно представить как истинность (1) или ложность (0) некоторого высказывания.</a:t>
            </a:r>
          </a:p>
          <a:p>
            <a:pPr marL="0" indent="0"/>
            <a:endParaRPr lang="ru-RU" sz="1800" dirty="0" smtClean="0"/>
          </a:p>
          <a:p>
            <a:pPr marL="0" indent="0"/>
            <a:r>
              <a:rPr lang="ru-RU" sz="1800" b="1" dirty="0" smtClean="0"/>
              <a:t>Джордж Буль </a:t>
            </a:r>
            <a:r>
              <a:rPr lang="ru-RU" sz="1800" dirty="0" smtClean="0"/>
              <a:t>разработал основы алгебры, в которой используются только 0 и 1 (булева алгебра).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6860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Табличный метод</a:t>
            </a:r>
            <a:endParaRPr lang="ru-RU" sz="2400" dirty="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19824" y="774331"/>
            <a:ext cx="7364733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b="1" dirty="0"/>
              <a:t>Задача 2. </a:t>
            </a:r>
            <a:r>
              <a:rPr lang="ru-RU" altLang="ru-RU" dirty="0"/>
              <a:t>Дочерей </a:t>
            </a:r>
            <a:r>
              <a:rPr lang="ru-RU" altLang="ru-RU" dirty="0" smtClean="0"/>
              <a:t>Василия </a:t>
            </a:r>
            <a:r>
              <a:rPr lang="ru-RU" altLang="ru-RU" dirty="0"/>
              <a:t>зовут Даша, Анфиса и Лариса. У них разные профессии и они живут в разных городах: одна в Ростове, вторая – в Париже и третья – в Москве. Известно, что</a:t>
            </a:r>
          </a:p>
          <a:p>
            <a:pPr lvl="1" eaLnBrk="1" hangingPunct="1">
              <a:spcAft>
                <a:spcPct val="20000"/>
              </a:spcAft>
              <a:buFontTx/>
              <a:buChar char="•"/>
            </a:pPr>
            <a:r>
              <a:rPr lang="ru-RU" altLang="ru-RU" dirty="0"/>
              <a:t>Даша живет не в Париже, а Лариса – не в Ростове,</a:t>
            </a:r>
          </a:p>
          <a:p>
            <a:pPr lvl="1" eaLnBrk="1" hangingPunct="1">
              <a:spcAft>
                <a:spcPct val="20000"/>
              </a:spcAft>
              <a:buFontTx/>
              <a:buChar char="•"/>
            </a:pPr>
            <a:r>
              <a:rPr lang="ru-RU" altLang="ru-RU" dirty="0"/>
              <a:t>парижанка – не актриса,</a:t>
            </a:r>
          </a:p>
          <a:p>
            <a:pPr lvl="1" eaLnBrk="1" hangingPunct="1">
              <a:spcAft>
                <a:spcPct val="20000"/>
              </a:spcAft>
              <a:buFontTx/>
              <a:buChar char="•"/>
            </a:pPr>
            <a:r>
              <a:rPr lang="ru-RU" altLang="ru-RU" dirty="0"/>
              <a:t>в Ростове живет</a:t>
            </a:r>
            <a:r>
              <a:rPr lang="en-US" altLang="ru-RU" dirty="0"/>
              <a:t> </a:t>
            </a:r>
            <a:r>
              <a:rPr lang="ru-RU" altLang="ru-RU" dirty="0"/>
              <a:t>певица,</a:t>
            </a:r>
          </a:p>
          <a:p>
            <a:pPr lvl="1" eaLnBrk="1" hangingPunct="1">
              <a:spcAft>
                <a:spcPct val="20000"/>
              </a:spcAft>
              <a:buFontTx/>
              <a:buChar char="•"/>
            </a:pPr>
            <a:r>
              <a:rPr lang="ru-RU" altLang="ru-RU" dirty="0"/>
              <a:t>Лариса – не балерина.</a:t>
            </a:r>
          </a:p>
        </p:txBody>
      </p:sp>
      <p:graphicFrame>
        <p:nvGraphicFramePr>
          <p:cNvPr id="7" name="Group 3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4534"/>
              </p:ext>
            </p:extLst>
          </p:nvPr>
        </p:nvGraphicFramePr>
        <p:xfrm>
          <a:off x="511913" y="2709161"/>
          <a:ext cx="8426450" cy="1473377"/>
        </p:xfrm>
        <a:graphic>
          <a:graphicData uri="http://schemas.openxmlformats.org/drawingml/2006/table">
            <a:tbl>
              <a:tblPr/>
              <a:tblGrid>
                <a:gridCol w="120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Париж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Ростов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Москва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Певица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Балерина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Актриса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Даша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Анфиса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Лариса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altLang="ru-RU" sz="2400" dirty="0"/>
              <a:t>Использование алгебры логики</a:t>
            </a:r>
            <a:endParaRPr lang="ru-RU" sz="2400" dirty="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19824" y="1072043"/>
            <a:ext cx="820417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ru-RU" altLang="ru-RU" sz="2000" b="1" dirty="0"/>
              <a:t>Задача 3. </a:t>
            </a:r>
            <a:r>
              <a:rPr lang="ru-RU" altLang="ru-RU" sz="2000" dirty="0"/>
              <a:t>Следующие два высказывания истинны:</a:t>
            </a:r>
          </a:p>
          <a:p>
            <a:pPr marL="0" lvl="1" indent="0" eaLnBrk="1" hangingPunct="1"/>
            <a:r>
              <a:rPr lang="ru-RU" altLang="ru-RU" sz="2000" dirty="0" smtClean="0">
                <a:solidFill>
                  <a:srgbClr val="00B0F0"/>
                </a:solidFill>
              </a:rPr>
              <a:t>1</a:t>
            </a:r>
            <a:r>
              <a:rPr lang="ru-RU" altLang="ru-RU" sz="2000" dirty="0">
                <a:solidFill>
                  <a:srgbClr val="00B0F0"/>
                </a:solidFill>
              </a:rPr>
              <a:t>. Неверно, что если корабль </a:t>
            </a:r>
            <a:r>
              <a:rPr lang="en-US" altLang="ru-RU" sz="2000" b="1" dirty="0">
                <a:solidFill>
                  <a:srgbClr val="00B0F0"/>
                </a:solidFill>
              </a:rPr>
              <a:t>A </a:t>
            </a:r>
            <a:r>
              <a:rPr lang="ru-RU" altLang="ru-RU" sz="2000" dirty="0">
                <a:solidFill>
                  <a:srgbClr val="00B0F0"/>
                </a:solidFill>
              </a:rPr>
              <a:t>вышел в море, то корабль </a:t>
            </a:r>
            <a:r>
              <a:rPr lang="en-US" altLang="ru-RU" sz="2000" b="1" dirty="0">
                <a:solidFill>
                  <a:srgbClr val="00B0F0"/>
                </a:solidFill>
              </a:rPr>
              <a:t>C</a:t>
            </a:r>
            <a:r>
              <a:rPr lang="ru-RU" altLang="ru-RU" sz="2000" dirty="0">
                <a:solidFill>
                  <a:srgbClr val="00B0F0"/>
                </a:solidFill>
              </a:rPr>
              <a:t> – нет.</a:t>
            </a:r>
          </a:p>
          <a:p>
            <a:pPr marL="0" lvl="1" indent="0" eaLnBrk="1" hangingPunct="1"/>
            <a:r>
              <a:rPr lang="ru-RU" altLang="ru-RU" sz="2000" dirty="0" smtClean="0">
                <a:solidFill>
                  <a:srgbClr val="00B0F0"/>
                </a:solidFill>
              </a:rPr>
              <a:t>2</a:t>
            </a:r>
            <a:r>
              <a:rPr lang="ru-RU" altLang="ru-RU" sz="2000" dirty="0">
                <a:solidFill>
                  <a:srgbClr val="00B0F0"/>
                </a:solidFill>
              </a:rPr>
              <a:t>. В море вышел корабль </a:t>
            </a:r>
            <a:r>
              <a:rPr lang="en-US" altLang="ru-RU" sz="2000" b="1" dirty="0">
                <a:solidFill>
                  <a:srgbClr val="00B0F0"/>
                </a:solidFill>
              </a:rPr>
              <a:t>B</a:t>
            </a:r>
            <a:r>
              <a:rPr lang="ru-RU" altLang="ru-RU" sz="2000" dirty="0">
                <a:solidFill>
                  <a:srgbClr val="00B0F0"/>
                </a:solidFill>
              </a:rPr>
              <a:t> или корабль </a:t>
            </a:r>
            <a:r>
              <a:rPr lang="en-US" altLang="ru-RU" sz="2000" b="1" dirty="0">
                <a:solidFill>
                  <a:srgbClr val="00B0F0"/>
                </a:solidFill>
              </a:rPr>
              <a:t>C</a:t>
            </a:r>
            <a:r>
              <a:rPr lang="ru-RU" altLang="ru-RU" sz="2000" dirty="0">
                <a:solidFill>
                  <a:srgbClr val="00B0F0"/>
                </a:solidFill>
              </a:rPr>
              <a:t>, но не оба вместе.</a:t>
            </a:r>
          </a:p>
          <a:p>
            <a:pPr marL="0" indent="0" eaLnBrk="1" hangingPunct="1"/>
            <a:r>
              <a:rPr lang="ru-RU" altLang="ru-RU" sz="2000" dirty="0"/>
              <a:t>Определить, какие корабли вышли в море. </a:t>
            </a:r>
            <a:endParaRPr lang="ru-RU" altLang="ru-RU" sz="2000" dirty="0" smtClean="0"/>
          </a:p>
          <a:p>
            <a:pPr marL="0" indent="0" eaLnBrk="1" hangingPunct="1"/>
            <a:endParaRPr lang="ru-RU" altLang="ru-RU" sz="2000" dirty="0" smtClean="0"/>
          </a:p>
          <a:p>
            <a:pPr marL="0" indent="0" eaLnBrk="1" hangingPunct="1"/>
            <a:r>
              <a:rPr lang="ru-RU" altLang="ru-RU" sz="2000" b="1" dirty="0"/>
              <a:t>Задача 4. </a:t>
            </a:r>
            <a:r>
              <a:rPr lang="ru-RU" altLang="ru-RU" sz="2000" dirty="0"/>
              <a:t>Когда сломался компьютер, его хозяин сказал «Память не могла выйти из строя». Его сын предположил, что сгорел процессор, а винчестер исправен. Мастер по ремонту сказал, что с процессором все в порядке, а память неисправна. В результате оказалось, что двое из них сказали все верно, а третий – все неверно. Что же сломалось? </a:t>
            </a:r>
          </a:p>
          <a:p>
            <a:pPr indent="0" eaLnBrk="1" hangingPunct="1"/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2185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altLang="ru-RU" sz="2400" dirty="0"/>
              <a:t>Использование алгебры логики</a:t>
            </a:r>
            <a:endParaRPr lang="ru-RU" sz="2400" dirty="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19824" y="1072043"/>
            <a:ext cx="82041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Задача 5. </a:t>
            </a:r>
            <a:r>
              <a:rPr lang="ru-RU" altLang="ru-RU" sz="2000" dirty="0"/>
              <a:t>На вопрос «Кто из твоих учеников изучал логику?» учитель ответил: </a:t>
            </a:r>
            <a:r>
              <a:rPr lang="ru-RU" altLang="ru-RU" sz="2000" dirty="0">
                <a:solidFill>
                  <a:srgbClr val="333399"/>
                </a:solidFill>
              </a:rPr>
              <a:t>«Если логику изучал Андрей, то изучал и Борис. Однако неверно, что если изучал Семен, то изучал и Борис»</a:t>
            </a:r>
            <a:r>
              <a:rPr lang="ru-RU" altLang="ru-RU" sz="2000" dirty="0"/>
              <a:t>. Кто же изучал логику? </a:t>
            </a:r>
          </a:p>
          <a:p>
            <a:pPr indent="0" eaLnBrk="1" hangingPunct="1"/>
            <a:endParaRPr lang="ru-RU" altLang="ru-RU" sz="2000" dirty="0" smtClean="0"/>
          </a:p>
          <a:p>
            <a:pPr eaLnBrk="1" hangingPunct="1"/>
            <a:r>
              <a:rPr lang="ru-RU" altLang="ru-RU" sz="2000" b="1" dirty="0"/>
              <a:t>Задача 6. </a:t>
            </a:r>
            <a:r>
              <a:rPr lang="ru-RU" altLang="ru-RU" sz="2000" dirty="0"/>
              <a:t>Суд присяжных пришел к таким выводам: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333399"/>
                </a:solidFill>
              </a:rPr>
              <a:t>если </a:t>
            </a:r>
            <a:r>
              <a:rPr lang="ru-RU" altLang="ru-RU" sz="2000" dirty="0" err="1">
                <a:solidFill>
                  <a:srgbClr val="333399"/>
                </a:solidFill>
              </a:rPr>
              <a:t>Аськин</a:t>
            </a:r>
            <a:r>
              <a:rPr lang="ru-RU" altLang="ru-RU" sz="2000" dirty="0">
                <a:solidFill>
                  <a:srgbClr val="333399"/>
                </a:solidFill>
              </a:rPr>
              <a:t> не виновен или </a:t>
            </a:r>
            <a:r>
              <a:rPr lang="ru-RU" altLang="ru-RU" sz="2000" dirty="0" err="1">
                <a:solidFill>
                  <a:srgbClr val="333399"/>
                </a:solidFill>
              </a:rPr>
              <a:t>Баськин</a:t>
            </a:r>
            <a:r>
              <a:rPr lang="ru-RU" altLang="ru-RU" sz="2000" dirty="0">
                <a:solidFill>
                  <a:srgbClr val="333399"/>
                </a:solidFill>
              </a:rPr>
              <a:t> виновен, то виновен Сенькин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333399"/>
                </a:solidFill>
              </a:rPr>
              <a:t>если </a:t>
            </a:r>
            <a:r>
              <a:rPr lang="ru-RU" altLang="ru-RU" sz="2000" dirty="0" err="1">
                <a:solidFill>
                  <a:srgbClr val="333399"/>
                </a:solidFill>
              </a:rPr>
              <a:t>Аськин</a:t>
            </a:r>
            <a:r>
              <a:rPr lang="ru-RU" altLang="ru-RU" sz="2000" dirty="0">
                <a:solidFill>
                  <a:srgbClr val="333399"/>
                </a:solidFill>
              </a:rPr>
              <a:t> не виновен, то Сенькин не виновен</a:t>
            </a:r>
          </a:p>
          <a:p>
            <a:pPr eaLnBrk="1" hangingPunct="1"/>
            <a:r>
              <a:rPr lang="ru-RU" altLang="ru-RU" sz="2000" dirty="0"/>
              <a:t>Виновен ли </a:t>
            </a:r>
            <a:r>
              <a:rPr lang="ru-RU" altLang="ru-RU" sz="2000" dirty="0" err="1"/>
              <a:t>Аськин</a:t>
            </a:r>
            <a:r>
              <a:rPr lang="ru-RU" altLang="ru-RU" sz="2000" dirty="0"/>
              <a:t>?</a:t>
            </a:r>
          </a:p>
          <a:p>
            <a:pPr indent="0" eaLnBrk="1" hangingPunct="1"/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6459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3"/>
          <p:cNvSpPr txBox="1">
            <a:spLocks noGrp="1"/>
          </p:cNvSpPr>
          <p:nvPr>
            <p:ph type="title"/>
          </p:nvPr>
        </p:nvSpPr>
        <p:spPr>
          <a:xfrm>
            <a:off x="450955" y="1027718"/>
            <a:ext cx="4448100" cy="207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dirty="0"/>
          </a:p>
        </p:txBody>
      </p:sp>
      <p:sp>
        <p:nvSpPr>
          <p:cNvPr id="1683" name="Google Shape;1683;p63"/>
          <p:cNvSpPr txBox="1"/>
          <p:nvPr/>
        </p:nvSpPr>
        <p:spPr>
          <a:xfrm>
            <a:off x="713225" y="4187775"/>
            <a:ext cx="4448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695" name="Google Shape;1695;p63"/>
          <p:cNvGrpSpPr/>
          <p:nvPr/>
        </p:nvGrpSpPr>
        <p:grpSpPr>
          <a:xfrm>
            <a:off x="4345497" y="387904"/>
            <a:ext cx="4798503" cy="4380933"/>
            <a:chOff x="4279486" y="389244"/>
            <a:chExt cx="4798503" cy="4380933"/>
          </a:xfrm>
        </p:grpSpPr>
        <p:sp>
          <p:nvSpPr>
            <p:cNvPr id="1696" name="Google Shape;1696;p63"/>
            <p:cNvSpPr/>
            <p:nvPr/>
          </p:nvSpPr>
          <p:spPr>
            <a:xfrm rot="469462">
              <a:off x="4685709" y="744128"/>
              <a:ext cx="3922576" cy="3405031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63"/>
            <p:cNvGrpSpPr/>
            <p:nvPr/>
          </p:nvGrpSpPr>
          <p:grpSpPr>
            <a:xfrm>
              <a:off x="4866827" y="1126593"/>
              <a:ext cx="3100229" cy="2246160"/>
              <a:chOff x="5072552" y="1093418"/>
              <a:chExt cx="3100229" cy="2246160"/>
            </a:xfrm>
          </p:grpSpPr>
          <p:grpSp>
            <p:nvGrpSpPr>
              <p:cNvPr id="1698" name="Google Shape;1698;p63"/>
              <p:cNvGrpSpPr/>
              <p:nvPr/>
            </p:nvGrpSpPr>
            <p:grpSpPr>
              <a:xfrm>
                <a:off x="5907464" y="1231190"/>
                <a:ext cx="1399007" cy="2108388"/>
                <a:chOff x="6033539" y="1118365"/>
                <a:chExt cx="1399007" cy="2108388"/>
              </a:xfrm>
            </p:grpSpPr>
            <p:sp>
              <p:nvSpPr>
                <p:cNvPr id="1699" name="Google Shape;1699;p63"/>
                <p:cNvSpPr/>
                <p:nvPr/>
              </p:nvSpPr>
              <p:spPr>
                <a:xfrm>
                  <a:off x="6066576" y="1153805"/>
                  <a:ext cx="1331129" cy="16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8061" extrusionOk="0">
                      <a:moveTo>
                        <a:pt x="3325" y="0"/>
                      </a:moveTo>
                      <a:cubicBezTo>
                        <a:pt x="1489" y="0"/>
                        <a:pt x="1" y="1486"/>
                        <a:pt x="1" y="3322"/>
                      </a:cubicBezTo>
                      <a:cubicBezTo>
                        <a:pt x="1" y="4590"/>
                        <a:pt x="719" y="5700"/>
                        <a:pt x="1776" y="6260"/>
                      </a:cubicBezTo>
                      <a:lnTo>
                        <a:pt x="1776" y="8061"/>
                      </a:lnTo>
                      <a:lnTo>
                        <a:pt x="4880" y="8061"/>
                      </a:lnTo>
                      <a:lnTo>
                        <a:pt x="4880" y="6260"/>
                      </a:lnTo>
                      <a:cubicBezTo>
                        <a:pt x="5929" y="5700"/>
                        <a:pt x="6647" y="4590"/>
                        <a:pt x="6647" y="3322"/>
                      </a:cubicBezTo>
                      <a:cubicBezTo>
                        <a:pt x="6647" y="1486"/>
                        <a:pt x="5161" y="0"/>
                        <a:pt x="3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63"/>
                <p:cNvSpPr/>
                <p:nvPr/>
              </p:nvSpPr>
              <p:spPr>
                <a:xfrm>
                  <a:off x="6033539" y="1118365"/>
                  <a:ext cx="1399007" cy="168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8415" extrusionOk="0">
                      <a:moveTo>
                        <a:pt x="3490" y="343"/>
                      </a:moveTo>
                      <a:cubicBezTo>
                        <a:pt x="5230" y="343"/>
                        <a:pt x="6646" y="1759"/>
                        <a:pt x="6646" y="3499"/>
                      </a:cubicBezTo>
                      <a:cubicBezTo>
                        <a:pt x="6646" y="4670"/>
                        <a:pt x="6000" y="5738"/>
                        <a:pt x="4967" y="6280"/>
                      </a:cubicBezTo>
                      <a:lnTo>
                        <a:pt x="4871" y="6332"/>
                      </a:lnTo>
                      <a:lnTo>
                        <a:pt x="4871" y="8072"/>
                      </a:lnTo>
                      <a:lnTo>
                        <a:pt x="2107" y="8072"/>
                      </a:lnTo>
                      <a:lnTo>
                        <a:pt x="2107" y="6332"/>
                      </a:lnTo>
                      <a:lnTo>
                        <a:pt x="2021" y="6280"/>
                      </a:lnTo>
                      <a:cubicBezTo>
                        <a:pt x="980" y="5738"/>
                        <a:pt x="342" y="4670"/>
                        <a:pt x="342" y="3499"/>
                      </a:cubicBezTo>
                      <a:cubicBezTo>
                        <a:pt x="342" y="1759"/>
                        <a:pt x="1750" y="343"/>
                        <a:pt x="3490" y="343"/>
                      </a:cubicBezTo>
                      <a:close/>
                      <a:moveTo>
                        <a:pt x="3490" y="1"/>
                      </a:moveTo>
                      <a:cubicBezTo>
                        <a:pt x="1566" y="1"/>
                        <a:pt x="0" y="1566"/>
                        <a:pt x="0" y="3499"/>
                      </a:cubicBezTo>
                      <a:cubicBezTo>
                        <a:pt x="0" y="4758"/>
                        <a:pt x="674" y="5913"/>
                        <a:pt x="1767" y="6534"/>
                      </a:cubicBezTo>
                      <a:lnTo>
                        <a:pt x="1767" y="8414"/>
                      </a:lnTo>
                      <a:lnTo>
                        <a:pt x="5213" y="8414"/>
                      </a:lnTo>
                      <a:lnTo>
                        <a:pt x="5213" y="6534"/>
                      </a:lnTo>
                      <a:cubicBezTo>
                        <a:pt x="6315" y="5913"/>
                        <a:pt x="6986" y="4758"/>
                        <a:pt x="6986" y="3499"/>
                      </a:cubicBezTo>
                      <a:cubicBezTo>
                        <a:pt x="6986" y="1566"/>
                        <a:pt x="5423" y="1"/>
                        <a:pt x="34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63"/>
                <p:cNvSpPr/>
                <p:nvPr/>
              </p:nvSpPr>
              <p:spPr>
                <a:xfrm>
                  <a:off x="6345295" y="1829370"/>
                  <a:ext cx="775891" cy="91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5" h="4574" extrusionOk="0">
                      <a:moveTo>
                        <a:pt x="812" y="341"/>
                      </a:moveTo>
                      <a:cubicBezTo>
                        <a:pt x="1058" y="341"/>
                        <a:pt x="1259" y="542"/>
                        <a:pt x="1259" y="788"/>
                      </a:cubicBezTo>
                      <a:lnTo>
                        <a:pt x="1259" y="1233"/>
                      </a:lnTo>
                      <a:lnTo>
                        <a:pt x="779" y="1233"/>
                      </a:lnTo>
                      <a:cubicBezTo>
                        <a:pt x="533" y="1233"/>
                        <a:pt x="340" y="1033"/>
                        <a:pt x="340" y="788"/>
                      </a:cubicBezTo>
                      <a:cubicBezTo>
                        <a:pt x="340" y="542"/>
                        <a:pt x="533" y="341"/>
                        <a:pt x="779" y="341"/>
                      </a:cubicBezTo>
                      <a:close/>
                      <a:moveTo>
                        <a:pt x="3087" y="341"/>
                      </a:moveTo>
                      <a:cubicBezTo>
                        <a:pt x="3331" y="341"/>
                        <a:pt x="3532" y="542"/>
                        <a:pt x="3532" y="788"/>
                      </a:cubicBezTo>
                      <a:cubicBezTo>
                        <a:pt x="3532" y="1033"/>
                        <a:pt x="3331" y="1233"/>
                        <a:pt x="3087" y="1233"/>
                      </a:cubicBezTo>
                      <a:lnTo>
                        <a:pt x="2615" y="1233"/>
                      </a:lnTo>
                      <a:lnTo>
                        <a:pt x="2615" y="788"/>
                      </a:lnTo>
                      <a:cubicBezTo>
                        <a:pt x="2615" y="542"/>
                        <a:pt x="2806" y="341"/>
                        <a:pt x="3052" y="341"/>
                      </a:cubicBezTo>
                      <a:close/>
                      <a:moveTo>
                        <a:pt x="779" y="1"/>
                      </a:moveTo>
                      <a:cubicBezTo>
                        <a:pt x="351" y="1"/>
                        <a:pt x="0" y="351"/>
                        <a:pt x="0" y="788"/>
                      </a:cubicBezTo>
                      <a:cubicBezTo>
                        <a:pt x="0" y="1216"/>
                        <a:pt x="351" y="1575"/>
                        <a:pt x="779" y="1575"/>
                      </a:cubicBezTo>
                      <a:lnTo>
                        <a:pt x="1259" y="1575"/>
                      </a:lnTo>
                      <a:lnTo>
                        <a:pt x="1259" y="4399"/>
                      </a:lnTo>
                      <a:cubicBezTo>
                        <a:pt x="1259" y="4496"/>
                        <a:pt x="1337" y="4574"/>
                        <a:pt x="1434" y="4574"/>
                      </a:cubicBezTo>
                      <a:cubicBezTo>
                        <a:pt x="1522" y="4574"/>
                        <a:pt x="1599" y="4496"/>
                        <a:pt x="1599" y="4399"/>
                      </a:cubicBezTo>
                      <a:lnTo>
                        <a:pt x="1599" y="1575"/>
                      </a:lnTo>
                      <a:lnTo>
                        <a:pt x="2265" y="1575"/>
                      </a:lnTo>
                      <a:lnTo>
                        <a:pt x="2265" y="4399"/>
                      </a:lnTo>
                      <a:cubicBezTo>
                        <a:pt x="2265" y="4496"/>
                        <a:pt x="2344" y="4574"/>
                        <a:pt x="2439" y="4574"/>
                      </a:cubicBezTo>
                      <a:cubicBezTo>
                        <a:pt x="2535" y="4574"/>
                        <a:pt x="2615" y="4496"/>
                        <a:pt x="2615" y="4399"/>
                      </a:cubicBezTo>
                      <a:lnTo>
                        <a:pt x="2615" y="1575"/>
                      </a:lnTo>
                      <a:lnTo>
                        <a:pt x="3087" y="1575"/>
                      </a:lnTo>
                      <a:cubicBezTo>
                        <a:pt x="3524" y="1575"/>
                        <a:pt x="3874" y="1216"/>
                        <a:pt x="3874" y="788"/>
                      </a:cubicBezTo>
                      <a:cubicBezTo>
                        <a:pt x="3874" y="351"/>
                        <a:pt x="3524" y="1"/>
                        <a:pt x="3087" y="1"/>
                      </a:cubicBezTo>
                      <a:lnTo>
                        <a:pt x="3052" y="1"/>
                      </a:lnTo>
                      <a:cubicBezTo>
                        <a:pt x="2623" y="1"/>
                        <a:pt x="2265" y="351"/>
                        <a:pt x="2265" y="788"/>
                      </a:cubicBezTo>
                      <a:lnTo>
                        <a:pt x="2265" y="1233"/>
                      </a:lnTo>
                      <a:lnTo>
                        <a:pt x="1599" y="1233"/>
                      </a:lnTo>
                      <a:lnTo>
                        <a:pt x="1599" y="788"/>
                      </a:lnTo>
                      <a:cubicBezTo>
                        <a:pt x="1599" y="351"/>
                        <a:pt x="1251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63"/>
                <p:cNvSpPr/>
                <p:nvPr/>
              </p:nvSpPr>
              <p:spPr>
                <a:xfrm>
                  <a:off x="6360712" y="2745006"/>
                  <a:ext cx="744455" cy="48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" h="2406" extrusionOk="0">
                      <a:moveTo>
                        <a:pt x="1" y="1"/>
                      </a:moveTo>
                      <a:lnTo>
                        <a:pt x="1" y="1549"/>
                      </a:lnTo>
                      <a:lnTo>
                        <a:pt x="779" y="1749"/>
                      </a:lnTo>
                      <a:cubicBezTo>
                        <a:pt x="1050" y="1994"/>
                        <a:pt x="1409" y="2406"/>
                        <a:pt x="1804" y="2406"/>
                      </a:cubicBezTo>
                      <a:lnTo>
                        <a:pt x="1917" y="2406"/>
                      </a:lnTo>
                      <a:cubicBezTo>
                        <a:pt x="2309" y="2406"/>
                        <a:pt x="2668" y="1994"/>
                        <a:pt x="2939" y="1749"/>
                      </a:cubicBezTo>
                      <a:lnTo>
                        <a:pt x="3718" y="1549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63"/>
                <p:cNvSpPr/>
                <p:nvPr/>
              </p:nvSpPr>
              <p:spPr>
                <a:xfrm>
                  <a:off x="6287228" y="2704760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85"/>
                      </a:cubicBezTo>
                      <a:cubicBezTo>
                        <a:pt x="1" y="28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81"/>
                        <a:pt x="4443" y="185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63"/>
                <p:cNvSpPr/>
                <p:nvPr/>
              </p:nvSpPr>
              <p:spPr>
                <a:xfrm>
                  <a:off x="6287228" y="2862338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76"/>
                      </a:cubicBezTo>
                      <a:cubicBezTo>
                        <a:pt x="1" y="27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71"/>
                        <a:pt x="4443" y="176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63"/>
                <p:cNvSpPr/>
                <p:nvPr/>
              </p:nvSpPr>
              <p:spPr>
                <a:xfrm>
                  <a:off x="6287228" y="3018115"/>
                  <a:ext cx="889822" cy="7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60" extrusionOk="0">
                      <a:moveTo>
                        <a:pt x="185" y="1"/>
                      </a:moveTo>
                      <a:cubicBezTo>
                        <a:pt x="80" y="1"/>
                        <a:pt x="1" y="89"/>
                        <a:pt x="1" y="185"/>
                      </a:cubicBezTo>
                      <a:cubicBezTo>
                        <a:pt x="1" y="280"/>
                        <a:pt x="80" y="360"/>
                        <a:pt x="185" y="360"/>
                      </a:cubicBezTo>
                      <a:lnTo>
                        <a:pt x="4269" y="360"/>
                      </a:lnTo>
                      <a:cubicBezTo>
                        <a:pt x="4366" y="360"/>
                        <a:pt x="4443" y="280"/>
                        <a:pt x="4443" y="185"/>
                      </a:cubicBezTo>
                      <a:cubicBezTo>
                        <a:pt x="4443" y="89"/>
                        <a:pt x="4366" y="1"/>
                        <a:pt x="4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63"/>
                <p:cNvSpPr/>
                <p:nvPr/>
              </p:nvSpPr>
              <p:spPr>
                <a:xfrm>
                  <a:off x="6168425" y="1322875"/>
                  <a:ext cx="1055100" cy="997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07" name="Google Shape;1707;p63"/>
              <p:cNvGrpSpPr/>
              <p:nvPr/>
            </p:nvGrpSpPr>
            <p:grpSpPr>
              <a:xfrm>
                <a:off x="7488327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08" name="Google Shape;1708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2" name="Google Shape;1712;p63"/>
              <p:cNvGrpSpPr/>
              <p:nvPr/>
            </p:nvGrpSpPr>
            <p:grpSpPr>
              <a:xfrm flipH="1">
                <a:off x="5072552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13" name="Google Shape;1713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17" name="Google Shape;1717;p63"/>
            <p:cNvSpPr/>
            <p:nvPr/>
          </p:nvSpPr>
          <p:spPr>
            <a:xfrm>
              <a:off x="5121063" y="2911125"/>
              <a:ext cx="352194" cy="341873"/>
            </a:xfrm>
            <a:custGeom>
              <a:avLst/>
              <a:gdLst/>
              <a:ahLst/>
              <a:cxnLst/>
              <a:rect l="l" t="t" r="r" b="b"/>
              <a:pathLst>
                <a:path w="1365" h="1325" extrusionOk="0">
                  <a:moveTo>
                    <a:pt x="682" y="397"/>
                  </a:moveTo>
                  <a:cubicBezTo>
                    <a:pt x="701" y="397"/>
                    <a:pt x="718" y="397"/>
                    <a:pt x="726" y="405"/>
                  </a:cubicBezTo>
                  <a:cubicBezTo>
                    <a:pt x="796" y="416"/>
                    <a:pt x="859" y="449"/>
                    <a:pt x="900" y="510"/>
                  </a:cubicBezTo>
                  <a:cubicBezTo>
                    <a:pt x="936" y="573"/>
                    <a:pt x="953" y="642"/>
                    <a:pt x="945" y="711"/>
                  </a:cubicBezTo>
                  <a:cubicBezTo>
                    <a:pt x="928" y="772"/>
                    <a:pt x="892" y="835"/>
                    <a:pt x="831" y="877"/>
                  </a:cubicBezTo>
                  <a:cubicBezTo>
                    <a:pt x="788" y="908"/>
                    <a:pt x="737" y="923"/>
                    <a:pt x="686" y="923"/>
                  </a:cubicBezTo>
                  <a:cubicBezTo>
                    <a:pt x="604" y="923"/>
                    <a:pt x="522" y="883"/>
                    <a:pt x="472" y="808"/>
                  </a:cubicBezTo>
                  <a:cubicBezTo>
                    <a:pt x="428" y="756"/>
                    <a:pt x="412" y="686"/>
                    <a:pt x="428" y="615"/>
                  </a:cubicBezTo>
                  <a:cubicBezTo>
                    <a:pt x="439" y="546"/>
                    <a:pt x="472" y="485"/>
                    <a:pt x="533" y="449"/>
                  </a:cubicBezTo>
                  <a:cubicBezTo>
                    <a:pt x="577" y="416"/>
                    <a:pt x="630" y="397"/>
                    <a:pt x="682" y="397"/>
                  </a:cubicBezTo>
                  <a:close/>
                  <a:moveTo>
                    <a:pt x="679" y="0"/>
                  </a:moveTo>
                  <a:cubicBezTo>
                    <a:pt x="550" y="0"/>
                    <a:pt x="421" y="44"/>
                    <a:pt x="307" y="118"/>
                  </a:cubicBezTo>
                  <a:cubicBezTo>
                    <a:pt x="166" y="223"/>
                    <a:pt x="72" y="372"/>
                    <a:pt x="36" y="546"/>
                  </a:cubicBezTo>
                  <a:cubicBezTo>
                    <a:pt x="0" y="720"/>
                    <a:pt x="44" y="896"/>
                    <a:pt x="141" y="1035"/>
                  </a:cubicBezTo>
                  <a:cubicBezTo>
                    <a:pt x="271" y="1219"/>
                    <a:pt x="472" y="1324"/>
                    <a:pt x="682" y="1324"/>
                  </a:cubicBezTo>
                  <a:cubicBezTo>
                    <a:pt x="814" y="1324"/>
                    <a:pt x="945" y="1280"/>
                    <a:pt x="1058" y="1203"/>
                  </a:cubicBezTo>
                  <a:cubicBezTo>
                    <a:pt x="1207" y="1106"/>
                    <a:pt x="1303" y="949"/>
                    <a:pt x="1331" y="783"/>
                  </a:cubicBezTo>
                  <a:cubicBezTo>
                    <a:pt x="1364" y="607"/>
                    <a:pt x="1331" y="432"/>
                    <a:pt x="1226" y="283"/>
                  </a:cubicBezTo>
                  <a:cubicBezTo>
                    <a:pt x="1129" y="143"/>
                    <a:pt x="972" y="48"/>
                    <a:pt x="796" y="13"/>
                  </a:cubicBezTo>
                  <a:cubicBezTo>
                    <a:pt x="757" y="4"/>
                    <a:pt x="718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8" name="Google Shape;1718;p63"/>
            <p:cNvGrpSpPr/>
            <p:nvPr/>
          </p:nvGrpSpPr>
          <p:grpSpPr>
            <a:xfrm>
              <a:off x="6963622" y="389244"/>
              <a:ext cx="922784" cy="1013058"/>
              <a:chOff x="3758022" y="3565669"/>
              <a:chExt cx="922784" cy="1013058"/>
            </a:xfrm>
          </p:grpSpPr>
          <p:sp>
            <p:nvSpPr>
              <p:cNvPr id="1719" name="Google Shape;1719;p63"/>
              <p:cNvSpPr/>
              <p:nvPr/>
            </p:nvSpPr>
            <p:spPr>
              <a:xfrm>
                <a:off x="3758022" y="3565669"/>
                <a:ext cx="111564" cy="12898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933" extrusionOk="0">
                    <a:moveTo>
                      <a:pt x="179" y="1"/>
                    </a:moveTo>
                    <a:cubicBezTo>
                      <a:pt x="145" y="1"/>
                      <a:pt x="111" y="12"/>
                      <a:pt x="81" y="34"/>
                    </a:cubicBezTo>
                    <a:cubicBezTo>
                      <a:pt x="11" y="76"/>
                      <a:pt x="1" y="173"/>
                      <a:pt x="45" y="244"/>
                    </a:cubicBezTo>
                    <a:lnTo>
                      <a:pt x="526" y="874"/>
                    </a:lnTo>
                    <a:cubicBezTo>
                      <a:pt x="555" y="913"/>
                      <a:pt x="600" y="933"/>
                      <a:pt x="643" y="933"/>
                    </a:cubicBezTo>
                    <a:cubicBezTo>
                      <a:pt x="676" y="933"/>
                      <a:pt x="709" y="922"/>
                      <a:pt x="735" y="899"/>
                    </a:cubicBezTo>
                    <a:cubicBezTo>
                      <a:pt x="754" y="891"/>
                      <a:pt x="763" y="874"/>
                      <a:pt x="780" y="863"/>
                    </a:cubicBezTo>
                    <a:cubicBezTo>
                      <a:pt x="807" y="811"/>
                      <a:pt x="807" y="742"/>
                      <a:pt x="771" y="689"/>
                    </a:cubicBezTo>
                    <a:lnTo>
                      <a:pt x="291" y="60"/>
                    </a:lnTo>
                    <a:cubicBezTo>
                      <a:pt x="266" y="20"/>
                      <a:pt x="223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3"/>
              <p:cNvSpPr/>
              <p:nvPr/>
            </p:nvSpPr>
            <p:spPr>
              <a:xfrm>
                <a:off x="3857281" y="3753957"/>
                <a:ext cx="67740" cy="82477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966" extrusionOk="0">
                    <a:moveTo>
                      <a:pt x="271" y="1"/>
                    </a:moveTo>
                    <a:cubicBezTo>
                      <a:pt x="150" y="1"/>
                      <a:pt x="45" y="106"/>
                      <a:pt x="45" y="228"/>
                    </a:cubicBezTo>
                    <a:lnTo>
                      <a:pt x="9" y="5212"/>
                    </a:lnTo>
                    <a:cubicBezTo>
                      <a:pt x="1" y="5308"/>
                      <a:pt x="62" y="5388"/>
                      <a:pt x="141" y="5422"/>
                    </a:cubicBezTo>
                    <a:lnTo>
                      <a:pt x="133" y="5877"/>
                    </a:lnTo>
                    <a:cubicBezTo>
                      <a:pt x="133" y="5921"/>
                      <a:pt x="166" y="5965"/>
                      <a:pt x="219" y="5965"/>
                    </a:cubicBezTo>
                    <a:cubicBezTo>
                      <a:pt x="271" y="5965"/>
                      <a:pt x="307" y="5921"/>
                      <a:pt x="307" y="5877"/>
                    </a:cubicBezTo>
                    <a:lnTo>
                      <a:pt x="315" y="5422"/>
                    </a:lnTo>
                    <a:cubicBezTo>
                      <a:pt x="395" y="5388"/>
                      <a:pt x="448" y="5308"/>
                      <a:pt x="448" y="5220"/>
                    </a:cubicBezTo>
                    <a:lnTo>
                      <a:pt x="490" y="228"/>
                    </a:lnTo>
                    <a:cubicBezTo>
                      <a:pt x="490" y="106"/>
                      <a:pt x="395" y="9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3"/>
              <p:cNvSpPr/>
              <p:nvPr/>
            </p:nvSpPr>
            <p:spPr>
              <a:xfrm>
                <a:off x="3903178" y="3745939"/>
                <a:ext cx="777628" cy="32570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2356" extrusionOk="0">
                    <a:moveTo>
                      <a:pt x="258" y="0"/>
                    </a:moveTo>
                    <a:cubicBezTo>
                      <a:pt x="170" y="0"/>
                      <a:pt x="87" y="57"/>
                      <a:pt x="53" y="147"/>
                    </a:cubicBezTo>
                    <a:cubicBezTo>
                      <a:pt x="0" y="260"/>
                      <a:pt x="63" y="382"/>
                      <a:pt x="177" y="426"/>
                    </a:cubicBezTo>
                    <a:lnTo>
                      <a:pt x="4827" y="2235"/>
                    </a:lnTo>
                    <a:cubicBezTo>
                      <a:pt x="4854" y="2244"/>
                      <a:pt x="4881" y="2248"/>
                      <a:pt x="4908" y="2248"/>
                    </a:cubicBezTo>
                    <a:cubicBezTo>
                      <a:pt x="4967" y="2248"/>
                      <a:pt x="5022" y="2226"/>
                      <a:pt x="5064" y="2183"/>
                    </a:cubicBezTo>
                    <a:lnTo>
                      <a:pt x="5492" y="2351"/>
                    </a:lnTo>
                    <a:cubicBezTo>
                      <a:pt x="5501" y="2354"/>
                      <a:pt x="5511" y="2356"/>
                      <a:pt x="5520" y="2356"/>
                    </a:cubicBezTo>
                    <a:cubicBezTo>
                      <a:pt x="5556" y="2356"/>
                      <a:pt x="5592" y="2331"/>
                      <a:pt x="5606" y="2298"/>
                    </a:cubicBezTo>
                    <a:cubicBezTo>
                      <a:pt x="5625" y="2254"/>
                      <a:pt x="5597" y="2202"/>
                      <a:pt x="5553" y="2183"/>
                    </a:cubicBezTo>
                    <a:lnTo>
                      <a:pt x="5125" y="2017"/>
                    </a:lnTo>
                    <a:cubicBezTo>
                      <a:pt x="5125" y="1931"/>
                      <a:pt x="5073" y="1851"/>
                      <a:pt x="4985" y="1826"/>
                    </a:cubicBezTo>
                    <a:lnTo>
                      <a:pt x="334" y="15"/>
                    </a:lnTo>
                    <a:cubicBezTo>
                      <a:pt x="309" y="5"/>
                      <a:pt x="283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3"/>
              <p:cNvSpPr/>
              <p:nvPr/>
            </p:nvSpPr>
            <p:spPr>
              <a:xfrm>
                <a:off x="3801569" y="3782021"/>
                <a:ext cx="493396" cy="387639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2804" extrusionOk="0">
                    <a:moveTo>
                      <a:pt x="3504" y="0"/>
                    </a:moveTo>
                    <a:cubicBezTo>
                      <a:pt x="3481" y="0"/>
                      <a:pt x="3455" y="9"/>
                      <a:pt x="3430" y="25"/>
                    </a:cubicBezTo>
                    <a:lnTo>
                      <a:pt x="81" y="2623"/>
                    </a:lnTo>
                    <a:cubicBezTo>
                      <a:pt x="28" y="2656"/>
                      <a:pt x="1" y="2728"/>
                      <a:pt x="20" y="2772"/>
                    </a:cubicBezTo>
                    <a:cubicBezTo>
                      <a:pt x="28" y="2793"/>
                      <a:pt x="45" y="2803"/>
                      <a:pt x="67" y="2803"/>
                    </a:cubicBezTo>
                    <a:cubicBezTo>
                      <a:pt x="89" y="2803"/>
                      <a:pt x="115" y="2793"/>
                      <a:pt x="141" y="2772"/>
                    </a:cubicBezTo>
                    <a:lnTo>
                      <a:pt x="3491" y="182"/>
                    </a:lnTo>
                    <a:lnTo>
                      <a:pt x="3516" y="157"/>
                    </a:lnTo>
                    <a:cubicBezTo>
                      <a:pt x="3552" y="113"/>
                      <a:pt x="3568" y="69"/>
                      <a:pt x="3560" y="33"/>
                    </a:cubicBezTo>
                    <a:cubicBezTo>
                      <a:pt x="3551" y="11"/>
                      <a:pt x="3530" y="0"/>
                      <a:pt x="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3"/>
              <p:cNvSpPr/>
              <p:nvPr/>
            </p:nvSpPr>
            <p:spPr>
              <a:xfrm>
                <a:off x="3766732" y="3642671"/>
                <a:ext cx="245385" cy="22478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26" extrusionOk="0">
                    <a:moveTo>
                      <a:pt x="895" y="0"/>
                    </a:moveTo>
                    <a:cubicBezTo>
                      <a:pt x="839" y="0"/>
                      <a:pt x="782" y="6"/>
                      <a:pt x="725" y="19"/>
                    </a:cubicBezTo>
                    <a:cubicBezTo>
                      <a:pt x="288" y="107"/>
                      <a:pt x="1" y="535"/>
                      <a:pt x="95" y="980"/>
                    </a:cubicBezTo>
                    <a:cubicBezTo>
                      <a:pt x="173" y="1364"/>
                      <a:pt x="510" y="1626"/>
                      <a:pt x="893" y="1626"/>
                    </a:cubicBezTo>
                    <a:cubicBezTo>
                      <a:pt x="948" y="1626"/>
                      <a:pt x="1003" y="1621"/>
                      <a:pt x="1059" y="1610"/>
                    </a:cubicBezTo>
                    <a:cubicBezTo>
                      <a:pt x="1495" y="1513"/>
                      <a:pt x="1774" y="1085"/>
                      <a:pt x="1688" y="648"/>
                    </a:cubicBezTo>
                    <a:cubicBezTo>
                      <a:pt x="1604" y="269"/>
                      <a:pt x="1269" y="0"/>
                      <a:pt x="8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63"/>
            <p:cNvSpPr/>
            <p:nvPr/>
          </p:nvSpPr>
          <p:spPr>
            <a:xfrm>
              <a:off x="6598079" y="3460108"/>
              <a:ext cx="453305" cy="453582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3"/>
            <p:cNvSpPr/>
            <p:nvPr/>
          </p:nvSpPr>
          <p:spPr>
            <a:xfrm>
              <a:off x="5473249" y="919878"/>
              <a:ext cx="486926" cy="378130"/>
            </a:xfrm>
            <a:custGeom>
              <a:avLst/>
              <a:gdLst/>
              <a:ahLst/>
              <a:cxnLst/>
              <a:rect l="l" t="t" r="r" b="b"/>
              <a:pathLst>
                <a:path w="5125" h="3980" extrusionOk="0">
                  <a:moveTo>
                    <a:pt x="1496" y="1"/>
                  </a:moveTo>
                  <a:cubicBezTo>
                    <a:pt x="674" y="1"/>
                    <a:pt x="0" y="664"/>
                    <a:pt x="0" y="1487"/>
                  </a:cubicBezTo>
                  <a:cubicBezTo>
                    <a:pt x="0" y="1749"/>
                    <a:pt x="71" y="1986"/>
                    <a:pt x="185" y="2196"/>
                  </a:cubicBezTo>
                  <a:cubicBezTo>
                    <a:pt x="439" y="2668"/>
                    <a:pt x="1496" y="3497"/>
                    <a:pt x="2562" y="3980"/>
                  </a:cubicBezTo>
                  <a:cubicBezTo>
                    <a:pt x="3673" y="3411"/>
                    <a:pt x="4802" y="2588"/>
                    <a:pt x="5020" y="2039"/>
                  </a:cubicBezTo>
                  <a:cubicBezTo>
                    <a:pt x="5089" y="1862"/>
                    <a:pt x="5125" y="1680"/>
                    <a:pt x="5125" y="1487"/>
                  </a:cubicBezTo>
                  <a:cubicBezTo>
                    <a:pt x="5125" y="664"/>
                    <a:pt x="4460" y="1"/>
                    <a:pt x="3631" y="1"/>
                  </a:cubicBezTo>
                  <a:cubicBezTo>
                    <a:pt x="3211" y="1"/>
                    <a:pt x="2833" y="175"/>
                    <a:pt x="2562" y="454"/>
                  </a:cubicBezTo>
                  <a:cubicBezTo>
                    <a:pt x="2292" y="175"/>
                    <a:pt x="1916" y="1"/>
                    <a:pt x="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6" name="Google Shape;1726;p63"/>
            <p:cNvGrpSpPr/>
            <p:nvPr/>
          </p:nvGrpSpPr>
          <p:grpSpPr>
            <a:xfrm rot="6454347">
              <a:off x="7193511" y="2794821"/>
              <a:ext cx="1450777" cy="1972203"/>
              <a:chOff x="3841236" y="2462345"/>
              <a:chExt cx="1450832" cy="1972277"/>
            </a:xfrm>
          </p:grpSpPr>
          <p:grpSp>
            <p:nvGrpSpPr>
              <p:cNvPr id="1727" name="Google Shape;1727;p63"/>
              <p:cNvGrpSpPr/>
              <p:nvPr/>
            </p:nvGrpSpPr>
            <p:grpSpPr>
              <a:xfrm>
                <a:off x="3841236" y="2462345"/>
                <a:ext cx="261888" cy="997496"/>
                <a:chOff x="3841236" y="2462345"/>
                <a:chExt cx="261888" cy="997496"/>
              </a:xfrm>
            </p:grpSpPr>
            <p:sp>
              <p:nvSpPr>
                <p:cNvPr id="1728" name="Google Shape;1728;p63"/>
                <p:cNvSpPr/>
                <p:nvPr/>
              </p:nvSpPr>
              <p:spPr>
                <a:xfrm>
                  <a:off x="3879165" y="3209042"/>
                  <a:ext cx="196867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762" y="0"/>
                      </a:moveTo>
                      <a:lnTo>
                        <a:pt x="0" y="8"/>
                      </a:lnTo>
                      <a:lnTo>
                        <a:pt x="210" y="516"/>
                      </a:lnTo>
                      <a:lnTo>
                        <a:pt x="508" y="508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63"/>
                <p:cNvSpPr/>
                <p:nvPr/>
              </p:nvSpPr>
              <p:spPr>
                <a:xfrm>
                  <a:off x="3868328" y="2487115"/>
                  <a:ext cx="207704" cy="72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2807" extrusionOk="0">
                      <a:moveTo>
                        <a:pt x="735" y="1"/>
                      </a:moveTo>
                      <a:lnTo>
                        <a:pt x="0" y="17"/>
                      </a:lnTo>
                      <a:lnTo>
                        <a:pt x="42" y="2806"/>
                      </a:lnTo>
                      <a:lnTo>
                        <a:pt x="804" y="2798"/>
                      </a:lnTo>
                      <a:lnTo>
                        <a:pt x="7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63"/>
                <p:cNvSpPr/>
                <p:nvPr/>
              </p:nvSpPr>
              <p:spPr>
                <a:xfrm>
                  <a:off x="3938251" y="3315086"/>
                  <a:ext cx="74309" cy="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194" extrusionOk="0">
                      <a:moveTo>
                        <a:pt x="0" y="0"/>
                      </a:moveTo>
                      <a:lnTo>
                        <a:pt x="9" y="193"/>
                      </a:lnTo>
                      <a:lnTo>
                        <a:pt x="288" y="193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63"/>
                <p:cNvSpPr/>
                <p:nvPr/>
              </p:nvSpPr>
              <p:spPr>
                <a:xfrm>
                  <a:off x="3874779" y="3190981"/>
                  <a:ext cx="187579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211" extrusionOk="0">
                      <a:moveTo>
                        <a:pt x="727" y="1"/>
                      </a:moveTo>
                      <a:lnTo>
                        <a:pt x="1" y="18"/>
                      </a:lnTo>
                      <a:lnTo>
                        <a:pt x="9" y="211"/>
                      </a:lnTo>
                      <a:lnTo>
                        <a:pt x="727" y="192"/>
                      </a:lnTo>
                      <a:lnTo>
                        <a:pt x="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63"/>
                <p:cNvSpPr/>
                <p:nvPr/>
              </p:nvSpPr>
              <p:spPr>
                <a:xfrm>
                  <a:off x="3841236" y="2462345"/>
                  <a:ext cx="261888" cy="99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3866" extrusionOk="0">
                      <a:moveTo>
                        <a:pt x="769" y="193"/>
                      </a:moveTo>
                      <a:lnTo>
                        <a:pt x="821" y="2902"/>
                      </a:lnTo>
                      <a:lnTo>
                        <a:pt x="534" y="3454"/>
                      </a:lnTo>
                      <a:lnTo>
                        <a:pt x="244" y="2911"/>
                      </a:lnTo>
                      <a:lnTo>
                        <a:pt x="191" y="202"/>
                      </a:lnTo>
                      <a:lnTo>
                        <a:pt x="769" y="193"/>
                      </a:lnTo>
                      <a:close/>
                      <a:moveTo>
                        <a:pt x="962" y="0"/>
                      </a:moveTo>
                      <a:lnTo>
                        <a:pt x="0" y="17"/>
                      </a:lnTo>
                      <a:lnTo>
                        <a:pt x="61" y="2955"/>
                      </a:lnTo>
                      <a:lnTo>
                        <a:pt x="534" y="3866"/>
                      </a:lnTo>
                      <a:lnTo>
                        <a:pt x="1014" y="294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63"/>
                <p:cNvSpPr/>
                <p:nvPr/>
              </p:nvSpPr>
              <p:spPr>
                <a:xfrm>
                  <a:off x="3852073" y="2584129"/>
                  <a:ext cx="226023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211" extrusionOk="0">
                      <a:moveTo>
                        <a:pt x="876" y="0"/>
                      </a:moveTo>
                      <a:lnTo>
                        <a:pt x="0" y="17"/>
                      </a:lnTo>
                      <a:lnTo>
                        <a:pt x="0" y="210"/>
                      </a:lnTo>
                      <a:lnTo>
                        <a:pt x="876" y="19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4" name="Google Shape;1734;p63"/>
              <p:cNvSpPr/>
              <p:nvPr/>
            </p:nvSpPr>
            <p:spPr>
              <a:xfrm>
                <a:off x="3942379" y="3533884"/>
                <a:ext cx="1349690" cy="900739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3491" extrusionOk="0">
                    <a:moveTo>
                      <a:pt x="3237" y="1497"/>
                    </a:moveTo>
                    <a:cubicBezTo>
                      <a:pt x="3245" y="1505"/>
                      <a:pt x="3254" y="1513"/>
                      <a:pt x="3262" y="1530"/>
                    </a:cubicBezTo>
                    <a:cubicBezTo>
                      <a:pt x="3350" y="1627"/>
                      <a:pt x="3438" y="1748"/>
                      <a:pt x="3464" y="1872"/>
                    </a:cubicBezTo>
                    <a:cubicBezTo>
                      <a:pt x="3480" y="1969"/>
                      <a:pt x="3438" y="2090"/>
                      <a:pt x="3350" y="2126"/>
                    </a:cubicBezTo>
                    <a:cubicBezTo>
                      <a:pt x="3342" y="2126"/>
                      <a:pt x="3323" y="2135"/>
                      <a:pt x="3315" y="2135"/>
                    </a:cubicBezTo>
                    <a:cubicBezTo>
                      <a:pt x="3281" y="2135"/>
                      <a:pt x="3254" y="2116"/>
                      <a:pt x="3237" y="2107"/>
                    </a:cubicBezTo>
                    <a:cubicBezTo>
                      <a:pt x="3176" y="2082"/>
                      <a:pt x="3124" y="2021"/>
                      <a:pt x="3105" y="1950"/>
                    </a:cubicBezTo>
                    <a:cubicBezTo>
                      <a:pt x="3080" y="1837"/>
                      <a:pt x="3113" y="1696"/>
                      <a:pt x="3210" y="1539"/>
                    </a:cubicBezTo>
                    <a:cubicBezTo>
                      <a:pt x="3218" y="1522"/>
                      <a:pt x="3229" y="1505"/>
                      <a:pt x="3237" y="1497"/>
                    </a:cubicBezTo>
                    <a:close/>
                    <a:moveTo>
                      <a:pt x="1" y="0"/>
                    </a:moveTo>
                    <a:lnTo>
                      <a:pt x="1" y="2789"/>
                    </a:lnTo>
                    <a:cubicBezTo>
                      <a:pt x="1" y="3087"/>
                      <a:pt x="106" y="3253"/>
                      <a:pt x="194" y="3341"/>
                    </a:cubicBezTo>
                    <a:cubicBezTo>
                      <a:pt x="291" y="3438"/>
                      <a:pt x="421" y="3490"/>
                      <a:pt x="561" y="3490"/>
                    </a:cubicBezTo>
                    <a:cubicBezTo>
                      <a:pt x="780" y="3480"/>
                      <a:pt x="937" y="3306"/>
                      <a:pt x="998" y="3140"/>
                    </a:cubicBezTo>
                    <a:cubicBezTo>
                      <a:pt x="1050" y="2999"/>
                      <a:pt x="1050" y="2861"/>
                      <a:pt x="1042" y="2720"/>
                    </a:cubicBezTo>
                    <a:lnTo>
                      <a:pt x="1042" y="2640"/>
                    </a:lnTo>
                    <a:lnTo>
                      <a:pt x="1042" y="1522"/>
                    </a:lnTo>
                    <a:lnTo>
                      <a:pt x="1042" y="1469"/>
                    </a:lnTo>
                    <a:cubicBezTo>
                      <a:pt x="1042" y="1348"/>
                      <a:pt x="1033" y="1058"/>
                      <a:pt x="1138" y="945"/>
                    </a:cubicBezTo>
                    <a:cubicBezTo>
                      <a:pt x="1164" y="919"/>
                      <a:pt x="1199" y="901"/>
                      <a:pt x="1252" y="901"/>
                    </a:cubicBezTo>
                    <a:cubicBezTo>
                      <a:pt x="1462" y="901"/>
                      <a:pt x="1514" y="1014"/>
                      <a:pt x="1550" y="1276"/>
                    </a:cubicBezTo>
                    <a:cubicBezTo>
                      <a:pt x="1567" y="1434"/>
                      <a:pt x="1575" y="1583"/>
                      <a:pt x="1575" y="1740"/>
                    </a:cubicBezTo>
                    <a:lnTo>
                      <a:pt x="1575" y="1925"/>
                    </a:lnTo>
                    <a:cubicBezTo>
                      <a:pt x="1583" y="2151"/>
                      <a:pt x="1741" y="2300"/>
                      <a:pt x="1898" y="2353"/>
                    </a:cubicBezTo>
                    <a:cubicBezTo>
                      <a:pt x="1939" y="2365"/>
                      <a:pt x="1981" y="2371"/>
                      <a:pt x="2021" y="2371"/>
                    </a:cubicBezTo>
                    <a:cubicBezTo>
                      <a:pt x="2125" y="2371"/>
                      <a:pt x="2221" y="2330"/>
                      <a:pt x="2284" y="2248"/>
                    </a:cubicBezTo>
                    <a:cubicBezTo>
                      <a:pt x="2423" y="2063"/>
                      <a:pt x="2406" y="1853"/>
                      <a:pt x="2389" y="1662"/>
                    </a:cubicBezTo>
                    <a:cubicBezTo>
                      <a:pt x="2389" y="1539"/>
                      <a:pt x="2379" y="1425"/>
                      <a:pt x="2406" y="1329"/>
                    </a:cubicBezTo>
                    <a:cubicBezTo>
                      <a:pt x="2447" y="1214"/>
                      <a:pt x="2578" y="1157"/>
                      <a:pt x="2704" y="1157"/>
                    </a:cubicBezTo>
                    <a:cubicBezTo>
                      <a:pt x="2740" y="1157"/>
                      <a:pt x="2776" y="1162"/>
                      <a:pt x="2809" y="1171"/>
                    </a:cubicBezTo>
                    <a:cubicBezTo>
                      <a:pt x="2903" y="1199"/>
                      <a:pt x="2991" y="1251"/>
                      <a:pt x="3071" y="1320"/>
                    </a:cubicBezTo>
                    <a:cubicBezTo>
                      <a:pt x="3052" y="1356"/>
                      <a:pt x="3036" y="1381"/>
                      <a:pt x="3008" y="1417"/>
                    </a:cubicBezTo>
                    <a:cubicBezTo>
                      <a:pt x="2887" y="1635"/>
                      <a:pt x="2842" y="1828"/>
                      <a:pt x="2887" y="2011"/>
                    </a:cubicBezTo>
                    <a:cubicBezTo>
                      <a:pt x="2922" y="2135"/>
                      <a:pt x="3008" y="2248"/>
                      <a:pt x="3124" y="2309"/>
                    </a:cubicBezTo>
                    <a:cubicBezTo>
                      <a:pt x="3187" y="2340"/>
                      <a:pt x="3250" y="2356"/>
                      <a:pt x="3311" y="2356"/>
                    </a:cubicBezTo>
                    <a:cubicBezTo>
                      <a:pt x="3352" y="2356"/>
                      <a:pt x="3391" y="2349"/>
                      <a:pt x="3428" y="2336"/>
                    </a:cubicBezTo>
                    <a:cubicBezTo>
                      <a:pt x="3638" y="2265"/>
                      <a:pt x="3718" y="2021"/>
                      <a:pt x="3682" y="1828"/>
                    </a:cubicBezTo>
                    <a:cubicBezTo>
                      <a:pt x="3657" y="1654"/>
                      <a:pt x="3543" y="1505"/>
                      <a:pt x="3438" y="1381"/>
                    </a:cubicBezTo>
                    <a:cubicBezTo>
                      <a:pt x="3420" y="1356"/>
                      <a:pt x="3403" y="1329"/>
                      <a:pt x="3376" y="1312"/>
                    </a:cubicBezTo>
                    <a:cubicBezTo>
                      <a:pt x="3499" y="1190"/>
                      <a:pt x="3629" y="1146"/>
                      <a:pt x="3867" y="1138"/>
                    </a:cubicBezTo>
                    <a:cubicBezTo>
                      <a:pt x="4009" y="1131"/>
                      <a:pt x="4194" y="1129"/>
                      <a:pt x="4377" y="1129"/>
                    </a:cubicBezTo>
                    <a:cubicBezTo>
                      <a:pt x="4742" y="1129"/>
                      <a:pt x="5101" y="1138"/>
                      <a:pt x="5107" y="1138"/>
                    </a:cubicBezTo>
                    <a:lnTo>
                      <a:pt x="5222" y="1138"/>
                    </a:lnTo>
                    <a:lnTo>
                      <a:pt x="5231" y="909"/>
                    </a:lnTo>
                    <a:lnTo>
                      <a:pt x="5117" y="909"/>
                    </a:lnTo>
                    <a:cubicBezTo>
                      <a:pt x="5074" y="904"/>
                      <a:pt x="4780" y="896"/>
                      <a:pt x="4457" y="896"/>
                    </a:cubicBezTo>
                    <a:cubicBezTo>
                      <a:pt x="4249" y="896"/>
                      <a:pt x="4029" y="899"/>
                      <a:pt x="3858" y="909"/>
                    </a:cubicBezTo>
                    <a:cubicBezTo>
                      <a:pt x="3569" y="919"/>
                      <a:pt x="3376" y="980"/>
                      <a:pt x="3218" y="1146"/>
                    </a:cubicBezTo>
                    <a:cubicBezTo>
                      <a:pt x="3113" y="1058"/>
                      <a:pt x="3008" y="989"/>
                      <a:pt x="2878" y="953"/>
                    </a:cubicBezTo>
                    <a:cubicBezTo>
                      <a:pt x="2822" y="936"/>
                      <a:pt x="2763" y="928"/>
                      <a:pt x="2704" y="928"/>
                    </a:cubicBezTo>
                    <a:cubicBezTo>
                      <a:pt x="2485" y="928"/>
                      <a:pt x="2265" y="1040"/>
                      <a:pt x="2196" y="1259"/>
                    </a:cubicBezTo>
                    <a:cubicBezTo>
                      <a:pt x="2144" y="1392"/>
                      <a:pt x="2152" y="1539"/>
                      <a:pt x="2160" y="1679"/>
                    </a:cubicBezTo>
                    <a:cubicBezTo>
                      <a:pt x="2179" y="1845"/>
                      <a:pt x="2188" y="1994"/>
                      <a:pt x="2100" y="2107"/>
                    </a:cubicBezTo>
                    <a:cubicBezTo>
                      <a:pt x="2078" y="2134"/>
                      <a:pt x="2045" y="2141"/>
                      <a:pt x="2016" y="2141"/>
                    </a:cubicBezTo>
                    <a:cubicBezTo>
                      <a:pt x="1997" y="2141"/>
                      <a:pt x="1980" y="2138"/>
                      <a:pt x="1969" y="2135"/>
                    </a:cubicBezTo>
                    <a:cubicBezTo>
                      <a:pt x="1890" y="2107"/>
                      <a:pt x="1812" y="2030"/>
                      <a:pt x="1802" y="1916"/>
                    </a:cubicBezTo>
                    <a:lnTo>
                      <a:pt x="1802" y="1732"/>
                    </a:lnTo>
                    <a:cubicBezTo>
                      <a:pt x="1802" y="1566"/>
                      <a:pt x="1793" y="1417"/>
                      <a:pt x="1776" y="1243"/>
                    </a:cubicBezTo>
                    <a:cubicBezTo>
                      <a:pt x="1749" y="1058"/>
                      <a:pt x="1697" y="674"/>
                      <a:pt x="1252" y="674"/>
                    </a:cubicBezTo>
                    <a:cubicBezTo>
                      <a:pt x="1138" y="674"/>
                      <a:pt x="1050" y="718"/>
                      <a:pt x="981" y="787"/>
                    </a:cubicBezTo>
                    <a:cubicBezTo>
                      <a:pt x="805" y="961"/>
                      <a:pt x="815" y="1295"/>
                      <a:pt x="815" y="1478"/>
                    </a:cubicBezTo>
                    <a:lnTo>
                      <a:pt x="815" y="1522"/>
                    </a:lnTo>
                    <a:lnTo>
                      <a:pt x="815" y="2640"/>
                    </a:lnTo>
                    <a:lnTo>
                      <a:pt x="815" y="2728"/>
                    </a:lnTo>
                    <a:cubicBezTo>
                      <a:pt x="824" y="2850"/>
                      <a:pt x="824" y="2966"/>
                      <a:pt x="788" y="3060"/>
                    </a:cubicBezTo>
                    <a:cubicBezTo>
                      <a:pt x="752" y="3157"/>
                      <a:pt x="658" y="3262"/>
                      <a:pt x="553" y="3262"/>
                    </a:cubicBezTo>
                    <a:cubicBezTo>
                      <a:pt x="509" y="3262"/>
                      <a:pt x="421" y="3253"/>
                      <a:pt x="351" y="3175"/>
                    </a:cubicBezTo>
                    <a:cubicBezTo>
                      <a:pt x="272" y="3096"/>
                      <a:pt x="228" y="2966"/>
                      <a:pt x="228" y="2789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63"/>
            <p:cNvGrpSpPr/>
            <p:nvPr/>
          </p:nvGrpSpPr>
          <p:grpSpPr>
            <a:xfrm>
              <a:off x="6395267" y="857740"/>
              <a:ext cx="133260" cy="129152"/>
              <a:chOff x="3739723" y="2282290"/>
              <a:chExt cx="690824" cy="669530"/>
            </a:xfrm>
          </p:grpSpPr>
          <p:sp>
            <p:nvSpPr>
              <p:cNvPr id="1736" name="Google Shape;1736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63"/>
            <p:cNvGrpSpPr/>
            <p:nvPr/>
          </p:nvGrpSpPr>
          <p:grpSpPr>
            <a:xfrm>
              <a:off x="6063162" y="3857395"/>
              <a:ext cx="133260" cy="129152"/>
              <a:chOff x="3739723" y="2282290"/>
              <a:chExt cx="690824" cy="669530"/>
            </a:xfrm>
          </p:grpSpPr>
          <p:sp>
            <p:nvSpPr>
              <p:cNvPr id="1741" name="Google Shape;1741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5" name="Google Shape;1745;p63"/>
            <p:cNvSpPr/>
            <p:nvPr/>
          </p:nvSpPr>
          <p:spPr>
            <a:xfrm>
              <a:off x="8104549" y="1886452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3"/>
            <p:cNvGrpSpPr/>
            <p:nvPr/>
          </p:nvGrpSpPr>
          <p:grpSpPr>
            <a:xfrm rot="10800000">
              <a:off x="4279486" y="1911342"/>
              <a:ext cx="371307" cy="91637"/>
              <a:chOff x="4241622" y="1303995"/>
              <a:chExt cx="1256112" cy="310004"/>
            </a:xfrm>
          </p:grpSpPr>
          <p:sp>
            <p:nvSpPr>
              <p:cNvPr id="1747" name="Google Shape;1747;p6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63"/>
            <p:cNvSpPr/>
            <p:nvPr/>
          </p:nvSpPr>
          <p:spPr>
            <a:xfrm>
              <a:off x="7967059" y="282404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3"/>
            <p:cNvSpPr/>
            <p:nvPr/>
          </p:nvSpPr>
          <p:spPr>
            <a:xfrm>
              <a:off x="5069736" y="986892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3"/>
            <p:cNvSpPr/>
            <p:nvPr/>
          </p:nvSpPr>
          <p:spPr>
            <a:xfrm>
              <a:off x="7923787" y="581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3"/>
            <p:cNvSpPr/>
            <p:nvPr/>
          </p:nvSpPr>
          <p:spPr>
            <a:xfrm>
              <a:off x="5594312" y="2790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43205" y="3546913"/>
            <a:ext cx="4936748" cy="98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229" y="130658"/>
            <a:ext cx="7704000" cy="572700"/>
          </a:xfrm>
        </p:spPr>
        <p:txBody>
          <a:bodyPr/>
          <a:lstStyle/>
          <a:p>
            <a:r>
              <a:rPr lang="ru-RU" sz="3200" dirty="0" smtClean="0"/>
              <a:t>Обозначение высказываний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90760" y="703358"/>
            <a:ext cx="7212420" cy="794430"/>
          </a:xfrm>
        </p:spPr>
        <p:txBody>
          <a:bodyPr/>
          <a:lstStyle/>
          <a:p>
            <a:pPr marL="0" indent="0"/>
            <a:r>
              <a:rPr lang="en-US" sz="1800" b="1" dirty="0" smtClean="0">
                <a:solidFill>
                  <a:srgbClr val="FF0000"/>
                </a:solidFill>
              </a:rPr>
              <a:t>A</a:t>
            </a:r>
            <a:r>
              <a:rPr lang="en-US" sz="1800" b="1" dirty="0" smtClean="0"/>
              <a:t> – </a:t>
            </a:r>
            <a:r>
              <a:rPr lang="ru-RU" sz="1800" b="1" dirty="0" smtClean="0"/>
              <a:t>стол красный</a:t>
            </a:r>
          </a:p>
          <a:p>
            <a:pPr marL="0" indent="0"/>
            <a:r>
              <a:rPr lang="en-US" sz="1800" b="1" dirty="0" smtClean="0">
                <a:solidFill>
                  <a:srgbClr val="92D050"/>
                </a:solidFill>
              </a:rPr>
              <a:t>B</a:t>
            </a:r>
            <a:r>
              <a:rPr lang="en-US" sz="1800" b="1" dirty="0" smtClean="0"/>
              <a:t> – </a:t>
            </a:r>
            <a:r>
              <a:rPr lang="ru-RU" sz="1800" b="1" dirty="0" smtClean="0"/>
              <a:t>лампочка горит</a:t>
            </a:r>
          </a:p>
        </p:txBody>
      </p:sp>
      <p:sp>
        <p:nvSpPr>
          <p:cNvPr id="4" name="AutoShape 44"/>
          <p:cNvSpPr>
            <a:spLocks noChangeArrowheads="1"/>
          </p:cNvSpPr>
          <p:nvPr/>
        </p:nvSpPr>
        <p:spPr bwMode="auto">
          <a:xfrm>
            <a:off x="3731578" y="725583"/>
            <a:ext cx="3379787" cy="682625"/>
          </a:xfrm>
          <a:prstGeom prst="wedgeRoundRectCallout">
            <a:avLst>
              <a:gd name="adj1" fmla="val -75366"/>
              <a:gd name="adj2" fmla="val -463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b="1">
                <a:latin typeface="Arial" charset="0"/>
              </a:rPr>
              <a:t>простые высказывания (элементарные)</a:t>
            </a: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540385" y="2220019"/>
            <a:ext cx="8366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00B0F0"/>
                </a:solidFill>
              </a:rPr>
              <a:t>Составные высказывания </a:t>
            </a:r>
            <a:r>
              <a:rPr lang="ru-RU" altLang="ru-RU" sz="2000" dirty="0"/>
              <a:t>строятся из простых с помощью логических связок (операций) «</a:t>
            </a:r>
            <a:r>
              <a:rPr lang="ru-RU" altLang="ru-RU" sz="2000" b="1" dirty="0"/>
              <a:t>и»</a:t>
            </a:r>
            <a:r>
              <a:rPr lang="ru-RU" altLang="ru-RU" sz="2000" dirty="0"/>
              <a:t>, «</a:t>
            </a:r>
            <a:r>
              <a:rPr lang="ru-RU" altLang="ru-RU" sz="2000" b="1" dirty="0"/>
              <a:t>или»</a:t>
            </a:r>
            <a:r>
              <a:rPr lang="ru-RU" altLang="ru-RU" sz="2000" dirty="0"/>
              <a:t>, «</a:t>
            </a:r>
            <a:r>
              <a:rPr lang="ru-RU" altLang="ru-RU" sz="2000" b="1" dirty="0"/>
              <a:t>не»</a:t>
            </a:r>
            <a:r>
              <a:rPr lang="ru-RU" altLang="ru-RU" sz="2000" dirty="0"/>
              <a:t>, «</a:t>
            </a:r>
            <a:r>
              <a:rPr lang="ru-RU" altLang="ru-RU" sz="2000" b="1" dirty="0"/>
              <a:t>если … то»</a:t>
            </a:r>
            <a:r>
              <a:rPr lang="ru-RU" altLang="ru-RU" sz="2000" dirty="0"/>
              <a:t>, «</a:t>
            </a:r>
            <a:r>
              <a:rPr lang="ru-RU" altLang="ru-RU" sz="2000" b="1" dirty="0"/>
              <a:t>тогда и только тогда»</a:t>
            </a:r>
            <a:r>
              <a:rPr lang="ru-RU" altLang="ru-RU" sz="2000" dirty="0"/>
              <a:t> и др.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754229" y="1507655"/>
            <a:ext cx="6927215" cy="719132"/>
            <a:chOff x="274" y="1191"/>
            <a:chExt cx="5155" cy="665"/>
          </a:xfrm>
        </p:grpSpPr>
        <p:sp>
          <p:nvSpPr>
            <p:cNvPr id="7" name="Text Box 47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598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1800" b="1" dirty="0"/>
                <a:t>  Любое высказывание может быть ложно (0) </a:t>
              </a:r>
              <a:br>
                <a:rPr lang="ru-RU" altLang="ru-RU" sz="1800" b="1" dirty="0"/>
              </a:br>
              <a:r>
                <a:rPr lang="ru-RU" altLang="ru-RU" sz="1800" b="1" dirty="0"/>
                <a:t>или истинно (1).</a:t>
              </a:r>
            </a:p>
          </p:txBody>
        </p:sp>
        <p:sp>
          <p:nvSpPr>
            <p:cNvPr id="8" name="Oval 48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75799" y="3250674"/>
            <a:ext cx="2336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65338" indent="-2065338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B0F0"/>
                </a:solidFill>
              </a:rPr>
              <a:t>               </a:t>
            </a:r>
            <a:r>
              <a:rPr lang="en-US" altLang="ru-RU" sz="1800" b="1" dirty="0">
                <a:solidFill>
                  <a:srgbClr val="FF0000"/>
                </a:solidFill>
              </a:rPr>
              <a:t>A</a:t>
            </a:r>
            <a:r>
              <a:rPr lang="ru-RU" altLang="ru-RU" sz="1800" b="1" dirty="0">
                <a:solidFill>
                  <a:srgbClr val="00B0F0"/>
                </a:solidFill>
              </a:rPr>
              <a:t> и </a:t>
            </a:r>
            <a:r>
              <a:rPr lang="en-US" altLang="ru-RU" sz="1800" b="1" dirty="0">
                <a:solidFill>
                  <a:srgbClr val="92D050"/>
                </a:solidFill>
              </a:rPr>
              <a:t>B</a:t>
            </a:r>
            <a:r>
              <a:rPr lang="ru-RU" altLang="ru-RU" sz="1800" b="1" dirty="0">
                <a:solidFill>
                  <a:srgbClr val="00B0F0"/>
                </a:solidFill>
              </a:rPr>
              <a:t> </a:t>
            </a:r>
          </a:p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A</a:t>
            </a:r>
            <a:r>
              <a:rPr lang="en-US" altLang="ru-RU" sz="1800" b="1" dirty="0">
                <a:solidFill>
                  <a:srgbClr val="00B0F0"/>
                </a:solidFill>
              </a:rPr>
              <a:t> </a:t>
            </a:r>
            <a:r>
              <a:rPr lang="ru-RU" altLang="ru-RU" sz="1800" b="1" dirty="0">
                <a:solidFill>
                  <a:srgbClr val="00B0F0"/>
                </a:solidFill>
              </a:rPr>
              <a:t>или не</a:t>
            </a:r>
            <a:r>
              <a:rPr lang="ru-RU" altLang="ru-RU" sz="1800" b="1" dirty="0">
                <a:solidFill>
                  <a:srgbClr val="92D050"/>
                </a:solidFill>
              </a:rPr>
              <a:t> </a:t>
            </a:r>
            <a:r>
              <a:rPr lang="en-US" altLang="ru-RU" sz="1800" b="1" dirty="0">
                <a:solidFill>
                  <a:srgbClr val="92D050"/>
                </a:solidFill>
              </a:rPr>
              <a:t>B</a:t>
            </a:r>
            <a:endParaRPr lang="ru-RU" altLang="ru-RU" sz="1800" b="1" dirty="0">
              <a:solidFill>
                <a:srgbClr val="92D050"/>
              </a:solidFill>
            </a:endParaRPr>
          </a:p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B0F0"/>
                </a:solidFill>
              </a:rPr>
              <a:t>если </a:t>
            </a:r>
            <a:r>
              <a:rPr lang="en-US" altLang="ru-RU" sz="1800" b="1" dirty="0">
                <a:solidFill>
                  <a:srgbClr val="FF0000"/>
                </a:solidFill>
              </a:rPr>
              <a:t>A</a:t>
            </a:r>
            <a:r>
              <a:rPr lang="ru-RU" altLang="ru-RU" sz="1800" b="1" dirty="0">
                <a:solidFill>
                  <a:srgbClr val="00B0F0"/>
                </a:solidFill>
              </a:rPr>
              <a:t>, то</a:t>
            </a:r>
            <a:r>
              <a:rPr lang="en-US" altLang="ru-RU" sz="1800" b="1" dirty="0">
                <a:solidFill>
                  <a:srgbClr val="00B0F0"/>
                </a:solidFill>
              </a:rPr>
              <a:t> </a:t>
            </a:r>
            <a:r>
              <a:rPr lang="en-US" altLang="ru-RU" sz="1800" b="1" dirty="0">
                <a:solidFill>
                  <a:srgbClr val="92D050"/>
                </a:solidFill>
              </a:rPr>
              <a:t>B</a:t>
            </a:r>
            <a:endParaRPr lang="ru-RU" altLang="ru-RU" sz="1800" b="1" dirty="0">
              <a:solidFill>
                <a:srgbClr val="92D050"/>
              </a:solidFill>
            </a:endParaRPr>
          </a:p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A</a:t>
            </a:r>
            <a:r>
              <a:rPr lang="ru-RU" altLang="ru-RU" sz="1800" b="1" dirty="0">
                <a:solidFill>
                  <a:srgbClr val="00B0F0"/>
                </a:solidFill>
              </a:rPr>
              <a:t> тогда и только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B0F0"/>
                </a:solidFill>
              </a:rPr>
              <a:t>тогда, когда</a:t>
            </a:r>
            <a:r>
              <a:rPr lang="en-US" altLang="ru-RU" sz="1800" b="1" dirty="0">
                <a:solidFill>
                  <a:srgbClr val="00B0F0"/>
                </a:solidFill>
              </a:rPr>
              <a:t> </a:t>
            </a:r>
            <a:r>
              <a:rPr lang="en-US" altLang="ru-RU" sz="1800" b="1" dirty="0">
                <a:solidFill>
                  <a:srgbClr val="92D050"/>
                </a:solidFill>
              </a:rPr>
              <a:t>B</a:t>
            </a:r>
            <a:endParaRPr lang="ru-RU" altLang="ru-RU" sz="1800" dirty="0">
              <a:solidFill>
                <a:srgbClr val="92D050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148013" y="3275463"/>
            <a:ext cx="5849937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dirty="0" smtClean="0">
                <a:solidFill>
                  <a:srgbClr val="FF0000"/>
                </a:solidFill>
              </a:rPr>
              <a:t>Стол красный </a:t>
            </a:r>
            <a:r>
              <a:rPr lang="ru-RU" altLang="ru-RU" sz="1800" dirty="0" smtClean="0">
                <a:solidFill>
                  <a:srgbClr val="00B0F0"/>
                </a:solidFill>
              </a:rPr>
              <a:t>и</a:t>
            </a:r>
            <a:r>
              <a:rPr lang="ru-RU" altLang="ru-RU" sz="1800" dirty="0" smtClean="0"/>
              <a:t> </a:t>
            </a:r>
            <a:r>
              <a:rPr lang="ru-RU" altLang="ru-RU" sz="1800" dirty="0" smtClean="0">
                <a:solidFill>
                  <a:srgbClr val="92D050"/>
                </a:solidFill>
              </a:rPr>
              <a:t>лампочка горит</a:t>
            </a:r>
            <a:r>
              <a:rPr lang="ru-RU" altLang="ru-RU" sz="1800" dirty="0" smtClean="0"/>
              <a:t>.</a:t>
            </a:r>
            <a:endParaRPr lang="ru-RU" altLang="ru-RU" sz="18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dirty="0" smtClean="0">
                <a:solidFill>
                  <a:srgbClr val="FF0000"/>
                </a:solidFill>
              </a:rPr>
              <a:t>Стол красный </a:t>
            </a:r>
            <a:r>
              <a:rPr lang="ru-RU" altLang="ru-RU" sz="1800" dirty="0" smtClean="0">
                <a:solidFill>
                  <a:srgbClr val="00B0F0"/>
                </a:solidFill>
              </a:rPr>
              <a:t>или</a:t>
            </a:r>
            <a:r>
              <a:rPr lang="ru-RU" altLang="ru-RU" sz="1800" dirty="0" smtClean="0"/>
              <a:t> </a:t>
            </a:r>
            <a:r>
              <a:rPr lang="ru-RU" altLang="ru-RU" sz="1800" dirty="0" smtClean="0">
                <a:solidFill>
                  <a:srgbClr val="92D050"/>
                </a:solidFill>
              </a:rPr>
              <a:t>лампочка </a:t>
            </a:r>
            <a:r>
              <a:rPr lang="ru-RU" altLang="ru-RU" sz="1800" dirty="0" smtClean="0">
                <a:solidFill>
                  <a:srgbClr val="00B0F0"/>
                </a:solidFill>
              </a:rPr>
              <a:t>не</a:t>
            </a:r>
            <a:r>
              <a:rPr lang="ru-RU" altLang="ru-RU" sz="1800" dirty="0" smtClean="0">
                <a:solidFill>
                  <a:srgbClr val="92D050"/>
                </a:solidFill>
              </a:rPr>
              <a:t> горит</a:t>
            </a:r>
            <a:r>
              <a:rPr lang="ru-RU" altLang="ru-RU" sz="1800" dirty="0" smtClean="0"/>
              <a:t>.</a:t>
            </a:r>
            <a:endParaRPr lang="ru-RU" altLang="ru-RU" sz="18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rgbClr val="00B0F0"/>
                </a:solidFill>
              </a:rPr>
              <a:t>Если</a:t>
            </a:r>
            <a:r>
              <a:rPr lang="ru-RU" altLang="ru-RU" sz="1800" dirty="0"/>
              <a:t> </a:t>
            </a:r>
            <a:r>
              <a:rPr lang="ru-RU" altLang="ru-RU" sz="1800" dirty="0" smtClean="0">
                <a:solidFill>
                  <a:srgbClr val="FF0000"/>
                </a:solidFill>
              </a:rPr>
              <a:t>стол красный</a:t>
            </a:r>
            <a:r>
              <a:rPr lang="ru-RU" altLang="ru-RU" sz="1800" dirty="0" smtClean="0"/>
              <a:t>, </a:t>
            </a:r>
            <a:r>
              <a:rPr lang="ru-RU" altLang="ru-RU" sz="1800" dirty="0">
                <a:solidFill>
                  <a:srgbClr val="00B0F0"/>
                </a:solidFill>
              </a:rPr>
              <a:t>то</a:t>
            </a:r>
            <a:r>
              <a:rPr lang="en-US" altLang="ru-RU" sz="1800" dirty="0"/>
              <a:t> </a:t>
            </a:r>
            <a:r>
              <a:rPr lang="ru-RU" altLang="ru-RU" sz="1800" dirty="0" smtClean="0">
                <a:solidFill>
                  <a:srgbClr val="92D050"/>
                </a:solidFill>
              </a:rPr>
              <a:t>лампочка горит</a:t>
            </a:r>
            <a:r>
              <a:rPr lang="ru-RU" altLang="ru-RU" sz="1800" dirty="0" smtClean="0"/>
              <a:t>.</a:t>
            </a:r>
            <a:endParaRPr lang="ru-RU" altLang="ru-RU" sz="18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dirty="0" smtClean="0">
                <a:solidFill>
                  <a:srgbClr val="FF0000"/>
                </a:solidFill>
              </a:rPr>
              <a:t>Стол красный </a:t>
            </a:r>
            <a:r>
              <a:rPr lang="ru-RU" altLang="ru-RU" sz="1800" dirty="0" smtClean="0">
                <a:solidFill>
                  <a:srgbClr val="00B0F0"/>
                </a:solidFill>
              </a:rPr>
              <a:t>тогда </a:t>
            </a:r>
            <a:r>
              <a:rPr lang="ru-RU" altLang="ru-RU" sz="1800" dirty="0">
                <a:solidFill>
                  <a:srgbClr val="00B0F0"/>
                </a:solidFill>
              </a:rPr>
              <a:t>и только тогда, когда </a:t>
            </a:r>
            <a:r>
              <a:rPr lang="ru-RU" altLang="ru-RU" sz="1800" dirty="0" smtClean="0">
                <a:solidFill>
                  <a:srgbClr val="92D050"/>
                </a:solidFill>
              </a:rPr>
              <a:t>лампочка горит</a:t>
            </a:r>
            <a:r>
              <a:rPr lang="ru-RU" altLang="ru-RU" sz="1800" dirty="0" smtClean="0"/>
              <a:t>.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4516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693420"/>
          </a:xfrm>
        </p:spPr>
        <p:txBody>
          <a:bodyPr/>
          <a:lstStyle/>
          <a:p>
            <a:r>
              <a:rPr lang="ru-RU" sz="4000" dirty="0" smtClean="0"/>
              <a:t>Операция НЕ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640" y="1145315"/>
            <a:ext cx="7212420" cy="48963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altLang="ru-RU" sz="1800" dirty="0"/>
              <a:t>Если высказывание </a:t>
            </a:r>
            <a:r>
              <a:rPr lang="en-US" altLang="ru-RU" sz="1800" b="1" dirty="0"/>
              <a:t>A</a:t>
            </a:r>
            <a:r>
              <a:rPr lang="en-US" altLang="ru-RU" sz="1800" dirty="0"/>
              <a:t> </a:t>
            </a:r>
            <a:r>
              <a:rPr lang="ru-RU" altLang="ru-RU" sz="1800" dirty="0"/>
              <a:t>истинно, то «</a:t>
            </a:r>
            <a:r>
              <a:rPr lang="ru-RU" altLang="ru-RU" sz="1800" b="1" dirty="0"/>
              <a:t>не </a:t>
            </a:r>
            <a:r>
              <a:rPr lang="en-US" altLang="ru-RU" sz="1800" b="1" dirty="0"/>
              <a:t>A</a:t>
            </a:r>
            <a:r>
              <a:rPr lang="ru-RU" altLang="ru-RU" sz="1800" b="1" dirty="0" smtClean="0"/>
              <a:t>»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ложно, и наоборот.</a:t>
            </a:r>
          </a:p>
        </p:txBody>
      </p:sp>
      <p:graphicFrame>
        <p:nvGraphicFramePr>
          <p:cNvPr id="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05172"/>
              </p:ext>
            </p:extLst>
          </p:nvPr>
        </p:nvGraphicFramePr>
        <p:xfrm>
          <a:off x="798514" y="1634945"/>
          <a:ext cx="2643822" cy="1964889"/>
        </p:xfrm>
        <a:graphic>
          <a:graphicData uri="http://schemas.openxmlformats.org/drawingml/2006/table">
            <a:tbl>
              <a:tblPr/>
              <a:tblGrid>
                <a:gridCol w="132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4690398" y="1665108"/>
            <a:ext cx="3014662" cy="815340"/>
            <a:chOff x="4690398" y="1963180"/>
            <a:chExt cx="3014662" cy="815340"/>
          </a:xfrm>
        </p:grpSpPr>
        <p:sp>
          <p:nvSpPr>
            <p:cNvPr id="5" name="AutoShape 35"/>
            <p:cNvSpPr>
              <a:spLocks noChangeArrowheads="1"/>
            </p:cNvSpPr>
            <p:nvPr/>
          </p:nvSpPr>
          <p:spPr bwMode="auto">
            <a:xfrm>
              <a:off x="4690398" y="1963180"/>
              <a:ext cx="3014662" cy="815340"/>
            </a:xfrm>
            <a:prstGeom prst="wedgeRoundRectCallout">
              <a:avLst>
                <a:gd name="adj1" fmla="val -92494"/>
                <a:gd name="adj2" fmla="val -19147"/>
                <a:gd name="adj3" fmla="val 16667"/>
              </a:avLst>
            </a:prstGeom>
            <a:solidFill>
              <a:srgbClr val="E6E6E6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ru-RU" sz="2400" dirty="0">
                  <a:latin typeface="Arial" charset="0"/>
                  <a:cs typeface="Arial" charset="0"/>
                </a:rPr>
                <a:t>также</a:t>
              </a:r>
              <a:r>
                <a:rPr lang="en-US" sz="2400" dirty="0">
                  <a:latin typeface="Arial" charset="0"/>
                  <a:cs typeface="Arial" charset="0"/>
                </a:rPr>
                <a:t>  </a:t>
              </a:r>
              <a:r>
                <a:rPr lang="en-US" sz="2400" b="1" dirty="0">
                  <a:latin typeface="Arial" charset="0"/>
                  <a:cs typeface="Arial" charset="0"/>
                </a:rPr>
                <a:t>   </a:t>
              </a:r>
              <a:r>
                <a:rPr lang="en-US" sz="2400" dirty="0">
                  <a:latin typeface="Arial" charset="0"/>
                  <a:cs typeface="Arial" charset="0"/>
                </a:rPr>
                <a:t>,</a:t>
              </a:r>
              <a:r>
                <a:rPr lang="en-US" sz="2400" b="1" dirty="0">
                  <a:latin typeface="Arial" charset="0"/>
                  <a:cs typeface="Arial" charset="0"/>
                </a:rPr>
                <a:t> </a:t>
              </a:r>
              <a:r>
                <a:rPr lang="ru-RU" sz="2400" dirty="0">
                  <a:latin typeface="Arial" charset="0"/>
                  <a:cs typeface="Arial" charset="0"/>
                </a:rPr>
                <a:t>  </a:t>
              </a:r>
              <a:r>
                <a:rPr lang="en-US" sz="2400" dirty="0">
                  <a:latin typeface="Arial" charset="0"/>
                  <a:cs typeface="Arial" charset="0"/>
                </a:rPr>
                <a:t>    , </a:t>
              </a:r>
              <a:br>
                <a:rPr lang="en-US" sz="2400" dirty="0">
                  <a:latin typeface="Arial" charset="0"/>
                  <a:cs typeface="Arial" charset="0"/>
                </a:rPr>
              </a:br>
              <a:r>
                <a:rPr lang="en-US" sz="2400" b="1" dirty="0">
                  <a:latin typeface="Arial" charset="0"/>
                  <a:cs typeface="Arial" charset="0"/>
                </a:rPr>
                <a:t>not A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smtClean="0">
                  <a:latin typeface="Arial" charset="0"/>
                  <a:cs typeface="Arial" charset="0"/>
                </a:rPr>
                <a:t>(python)</a:t>
              </a:r>
              <a:endParaRPr lang="en-US" sz="2400" dirty="0">
                <a:latin typeface="Arial" charset="0"/>
                <a:cs typeface="Arial" charset="0"/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222672"/>
                </p:ext>
              </p:extLst>
            </p:nvPr>
          </p:nvGraphicFramePr>
          <p:xfrm>
            <a:off x="6083935" y="1965960"/>
            <a:ext cx="373063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3" imgW="373415" imgH="434387" progId="Equation.DSMT4">
                    <p:embed/>
                  </p:oleObj>
                </mc:Choice>
                <mc:Fallback>
                  <p:oleObj name="Equation" r:id="rId3" imgW="373415" imgH="43438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083935" y="1965960"/>
                          <a:ext cx="373063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0350545"/>
                </p:ext>
              </p:extLst>
            </p:nvPr>
          </p:nvGraphicFramePr>
          <p:xfrm>
            <a:off x="6537960" y="2027872"/>
            <a:ext cx="60960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5" imgW="609458" imgH="373301" progId="Equation.DSMT4">
                    <p:embed/>
                  </p:oleObj>
                </mc:Choice>
                <mc:Fallback>
                  <p:oleObj name="Equation" r:id="rId5" imgW="609458" imgH="37330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37960" y="2027872"/>
                          <a:ext cx="609600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20048" y="3737431"/>
            <a:ext cx="8140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B0F0"/>
                </a:solidFill>
              </a:rPr>
              <a:t>Таблица истинности логического выражения Х </a:t>
            </a:r>
            <a:r>
              <a:rPr lang="ru-RU" altLang="ru-RU" sz="1800" dirty="0"/>
              <a:t>– это таблица, где в левой части записываются все возможные комбинации</a:t>
            </a:r>
            <a:r>
              <a:rPr lang="en-US" altLang="ru-RU" sz="1800" dirty="0"/>
              <a:t> </a:t>
            </a:r>
            <a:r>
              <a:rPr lang="ru-RU" altLang="ru-RU" sz="1800" dirty="0"/>
              <a:t>значений исходных данных, а в правой – значение выражения Х для каждой комбинации.</a:t>
            </a:r>
          </a:p>
        </p:txBody>
      </p:sp>
    </p:spTree>
    <p:extLst>
      <p:ext uri="{BB962C8B-B14F-4D97-AF65-F5344CB8AC3E}">
        <p14:creationId xmlns:p14="http://schemas.microsoft.com/office/powerpoint/2010/main" val="2483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693420"/>
          </a:xfrm>
        </p:spPr>
        <p:txBody>
          <a:bodyPr/>
          <a:lstStyle/>
          <a:p>
            <a:r>
              <a:rPr lang="ru-RU" sz="4000" dirty="0" smtClean="0"/>
              <a:t>Операция 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graphicFrame>
        <p:nvGraphicFramePr>
          <p:cNvPr id="11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376733"/>
              </p:ext>
            </p:extLst>
          </p:nvPr>
        </p:nvGraphicFramePr>
        <p:xfrm>
          <a:off x="777906" y="1077278"/>
          <a:ext cx="4332287" cy="3200400"/>
        </p:xfrm>
        <a:graphic>
          <a:graphicData uri="http://schemas.openxmlformats.org/drawingml/2006/table">
            <a:tbl>
              <a:tblPr/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и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5440297" y="572085"/>
            <a:ext cx="3116262" cy="1238250"/>
          </a:xfrm>
          <a:prstGeom prst="wedgeRoundRectCallout">
            <a:avLst>
              <a:gd name="adj1" fmla="val -61654"/>
              <a:gd name="adj2" fmla="val 17642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также:</a:t>
            </a: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A·B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b="1" dirty="0">
                <a:latin typeface="Arial" charset="0"/>
                <a:cs typeface="Arial" charset="0"/>
              </a:rPr>
              <a:t>A </a:t>
            </a:r>
            <a:r>
              <a:rPr lang="en-US" sz="2400" b="1" dirty="0">
                <a:latin typeface="Arial" charset="0"/>
                <a:cs typeface="Arial" charset="0"/>
                <a:sym typeface="Symbol" pitchFamily="18" charset="2"/>
              </a:rPr>
              <a:t></a:t>
            </a:r>
            <a:r>
              <a:rPr lang="en-US" sz="2400" b="1" dirty="0">
                <a:latin typeface="Arial" charset="0"/>
                <a:cs typeface="Arial" charset="0"/>
              </a:rPr>
              <a:t> B</a:t>
            </a:r>
            <a:r>
              <a:rPr lang="en-US" sz="2400" dirty="0">
                <a:latin typeface="Arial" charset="0"/>
                <a:cs typeface="Arial" charset="0"/>
              </a:rPr>
              <a:t>,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b="1" dirty="0">
                <a:latin typeface="Arial" charset="0"/>
                <a:cs typeface="Arial" charset="0"/>
              </a:rPr>
              <a:t>A and B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(python)</a:t>
            </a:r>
            <a:endParaRPr lang="en-US" sz="2400" dirty="0">
              <a:latin typeface="Arial" charset="0"/>
              <a:cs typeface="Arial" charset="0"/>
            </a:endParaRPr>
          </a:p>
        </p:txBody>
      </p:sp>
      <p:grpSp>
        <p:nvGrpSpPr>
          <p:cNvPr id="13" name="Group 186"/>
          <p:cNvGrpSpPr>
            <a:grpSpLocks noChangeAspect="1"/>
          </p:cNvGrpSpPr>
          <p:nvPr/>
        </p:nvGrpSpPr>
        <p:grpSpPr bwMode="auto">
          <a:xfrm>
            <a:off x="5839778" y="2153819"/>
            <a:ext cx="2153601" cy="2657764"/>
            <a:chOff x="5864" y="1671"/>
            <a:chExt cx="2235" cy="2760"/>
          </a:xfrm>
        </p:grpSpPr>
        <p:sp>
          <p:nvSpPr>
            <p:cNvPr id="14" name="AutoShape 187"/>
            <p:cNvSpPr>
              <a:spLocks noChangeAspect="1" noChangeArrowheads="1"/>
            </p:cNvSpPr>
            <p:nvPr/>
          </p:nvSpPr>
          <p:spPr bwMode="auto">
            <a:xfrm>
              <a:off x="5864" y="1671"/>
              <a:ext cx="2235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6" name="Picture 1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" y="1671"/>
              <a:ext cx="76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" y="2034"/>
              <a:ext cx="681" cy="673"/>
            </a:xfrm>
            <a:prstGeom prst="rect">
              <a:avLst/>
            </a:prstGeom>
            <a:noFill/>
            <a:ln w="9525">
              <a:solidFill>
                <a:srgbClr val="5A5A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90"/>
            <p:cNvGrpSpPr>
              <a:grpSpLocks/>
            </p:cNvGrpSpPr>
            <p:nvPr/>
          </p:nvGrpSpPr>
          <p:grpSpPr bwMode="auto">
            <a:xfrm>
              <a:off x="6762" y="3709"/>
              <a:ext cx="395" cy="394"/>
              <a:chOff x="3570" y="2941"/>
              <a:chExt cx="709" cy="708"/>
            </a:xfrm>
          </p:grpSpPr>
          <p:sp>
            <p:nvSpPr>
              <p:cNvPr id="25" name="Oval 191"/>
              <p:cNvSpPr>
                <a:spLocks noChangeArrowheads="1"/>
              </p:cNvSpPr>
              <p:nvPr/>
            </p:nvSpPr>
            <p:spPr bwMode="auto">
              <a:xfrm>
                <a:off x="3570" y="2941"/>
                <a:ext cx="709" cy="7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26" name="Group 192"/>
              <p:cNvGrpSpPr>
                <a:grpSpLocks/>
              </p:cNvGrpSpPr>
              <p:nvPr/>
            </p:nvGrpSpPr>
            <p:grpSpPr bwMode="auto">
              <a:xfrm>
                <a:off x="3700" y="3183"/>
                <a:ext cx="450" cy="224"/>
                <a:chOff x="4379" y="1775"/>
                <a:chExt cx="2963" cy="1470"/>
              </a:xfrm>
            </p:grpSpPr>
            <p:sp>
              <p:nvSpPr>
                <p:cNvPr id="27" name="Arc 193"/>
                <p:cNvSpPr>
                  <a:spLocks/>
                </p:cNvSpPr>
                <p:nvPr/>
              </p:nvSpPr>
              <p:spPr bwMode="auto">
                <a:xfrm>
                  <a:off x="4379" y="1775"/>
                  <a:ext cx="1482" cy="740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Arc 194"/>
                <p:cNvSpPr>
                  <a:spLocks/>
                </p:cNvSpPr>
                <p:nvPr/>
              </p:nvSpPr>
              <p:spPr bwMode="auto">
                <a:xfrm flipH="1" flipV="1">
                  <a:off x="5860" y="2505"/>
                  <a:ext cx="1482" cy="740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Freeform 195"/>
            <p:cNvSpPr>
              <a:spLocks/>
            </p:cNvSpPr>
            <p:nvPr/>
          </p:nvSpPr>
          <p:spPr bwMode="auto">
            <a:xfrm>
              <a:off x="7168" y="2783"/>
              <a:ext cx="538" cy="1115"/>
            </a:xfrm>
            <a:custGeom>
              <a:avLst/>
              <a:gdLst>
                <a:gd name="T0" fmla="*/ 0 w 406"/>
                <a:gd name="T1" fmla="*/ 2147483647 h 447"/>
                <a:gd name="T2" fmla="*/ 1425582 w 406"/>
                <a:gd name="T3" fmla="*/ 2147483647 h 447"/>
                <a:gd name="T4" fmla="*/ 1425582 w 406"/>
                <a:gd name="T5" fmla="*/ 0 h 447"/>
                <a:gd name="T6" fmla="*/ 0 60000 65536"/>
                <a:gd name="T7" fmla="*/ 0 60000 65536"/>
                <a:gd name="T8" fmla="*/ 0 60000 65536"/>
                <a:gd name="T9" fmla="*/ 0 w 406"/>
                <a:gd name="T10" fmla="*/ 0 h 447"/>
                <a:gd name="T11" fmla="*/ 406 w 406"/>
                <a:gd name="T12" fmla="*/ 447 h 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6" h="447">
                  <a:moveTo>
                    <a:pt x="0" y="447"/>
                  </a:moveTo>
                  <a:lnTo>
                    <a:pt x="406" y="447"/>
                  </a:lnTo>
                  <a:lnTo>
                    <a:pt x="40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6"/>
            <p:cNvSpPr>
              <a:spLocks/>
            </p:cNvSpPr>
            <p:nvPr/>
          </p:nvSpPr>
          <p:spPr bwMode="auto">
            <a:xfrm flipH="1">
              <a:off x="6254" y="3644"/>
              <a:ext cx="498" cy="268"/>
            </a:xfrm>
            <a:custGeom>
              <a:avLst/>
              <a:gdLst>
                <a:gd name="T0" fmla="*/ 0 w 406"/>
                <a:gd name="T1" fmla="*/ 1 h 447"/>
                <a:gd name="T2" fmla="*/ 151562 w 406"/>
                <a:gd name="T3" fmla="*/ 1 h 447"/>
                <a:gd name="T4" fmla="*/ 151562 w 406"/>
                <a:gd name="T5" fmla="*/ 0 h 447"/>
                <a:gd name="T6" fmla="*/ 0 60000 65536"/>
                <a:gd name="T7" fmla="*/ 0 60000 65536"/>
                <a:gd name="T8" fmla="*/ 0 60000 65536"/>
                <a:gd name="T9" fmla="*/ 0 w 406"/>
                <a:gd name="T10" fmla="*/ 0 h 447"/>
                <a:gd name="T11" fmla="*/ 406 w 406"/>
                <a:gd name="T12" fmla="*/ 447 h 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6" h="447">
                  <a:moveTo>
                    <a:pt x="0" y="447"/>
                  </a:moveTo>
                  <a:lnTo>
                    <a:pt x="406" y="447"/>
                  </a:lnTo>
                  <a:lnTo>
                    <a:pt x="40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7"/>
            <p:cNvSpPr>
              <a:spLocks/>
            </p:cNvSpPr>
            <p:nvPr/>
          </p:nvSpPr>
          <p:spPr bwMode="auto">
            <a:xfrm>
              <a:off x="6235" y="1739"/>
              <a:ext cx="1389" cy="902"/>
            </a:xfrm>
            <a:custGeom>
              <a:avLst/>
              <a:gdLst>
                <a:gd name="T0" fmla="*/ 0 w 1389"/>
                <a:gd name="T1" fmla="*/ 251158 h 709"/>
                <a:gd name="T2" fmla="*/ 0 w 1389"/>
                <a:gd name="T3" fmla="*/ 0 h 709"/>
                <a:gd name="T4" fmla="*/ 751 w 1389"/>
                <a:gd name="T5" fmla="*/ 0 h 709"/>
                <a:gd name="T6" fmla="*/ 751 w 1389"/>
                <a:gd name="T7" fmla="*/ 764474 h 709"/>
                <a:gd name="T8" fmla="*/ 1389 w 1389"/>
                <a:gd name="T9" fmla="*/ 764474 h 7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9"/>
                <a:gd name="T16" fmla="*/ 0 h 709"/>
                <a:gd name="T17" fmla="*/ 1389 w 1389"/>
                <a:gd name="T18" fmla="*/ 709 h 7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9" h="709">
                  <a:moveTo>
                    <a:pt x="0" y="233"/>
                  </a:moveTo>
                  <a:lnTo>
                    <a:pt x="0" y="0"/>
                  </a:lnTo>
                  <a:lnTo>
                    <a:pt x="751" y="0"/>
                  </a:lnTo>
                  <a:lnTo>
                    <a:pt x="751" y="709"/>
                  </a:lnTo>
                  <a:lnTo>
                    <a:pt x="1389" y="70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198"/>
            <p:cNvSpPr>
              <a:spLocks noChangeArrowheads="1"/>
            </p:cNvSpPr>
            <p:nvPr/>
          </p:nvSpPr>
          <p:spPr bwMode="auto">
            <a:xfrm>
              <a:off x="6376" y="4110"/>
              <a:ext cx="116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200"/>
                </a:spcBef>
              </a:pPr>
              <a:r>
                <a:rPr lang="en-US" altLang="ru-RU" sz="2400">
                  <a:latin typeface="Calibri" panose="020F0502020204030204" pitchFamily="34" charset="0"/>
                </a:rPr>
                <a:t>220 В</a:t>
              </a:r>
              <a:endParaRPr lang="ru-RU" altLang="ru-RU" sz="6600"/>
            </a:p>
          </p:txBody>
        </p:sp>
        <p:pic>
          <p:nvPicPr>
            <p:cNvPr id="23" name="Picture 1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" y="2958"/>
              <a:ext cx="681" cy="673"/>
            </a:xfrm>
            <a:prstGeom prst="rect">
              <a:avLst/>
            </a:prstGeom>
            <a:noFill/>
            <a:ln w="9525">
              <a:solidFill>
                <a:srgbClr val="5A5A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AutoShape 200"/>
            <p:cNvCxnSpPr>
              <a:cxnSpLocks noChangeShapeType="1"/>
            </p:cNvCxnSpPr>
            <p:nvPr/>
          </p:nvCxnSpPr>
          <p:spPr bwMode="auto">
            <a:xfrm>
              <a:off x="6205" y="2708"/>
              <a:ext cx="1" cy="2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7962165" y="2371553"/>
            <a:ext cx="989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solidFill>
                  <a:srgbClr val="000000"/>
                </a:solidFill>
              </a:rPr>
              <a:t>A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</a:rPr>
              <a:t>и </a:t>
            </a:r>
            <a:r>
              <a:rPr lang="en-US" altLang="ru-RU" sz="2400" b="1" dirty="0">
                <a:solidFill>
                  <a:srgbClr val="000000"/>
                </a:solidFill>
              </a:rPr>
              <a:t>B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92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693420"/>
          </a:xfrm>
        </p:spPr>
        <p:txBody>
          <a:bodyPr/>
          <a:lstStyle/>
          <a:p>
            <a:r>
              <a:rPr lang="ru-RU" sz="4000" dirty="0" smtClean="0"/>
              <a:t>Операция ИЛИ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graphicFrame>
        <p:nvGraphicFramePr>
          <p:cNvPr id="11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44450"/>
              </p:ext>
            </p:extLst>
          </p:nvPr>
        </p:nvGraphicFramePr>
        <p:xfrm>
          <a:off x="320040" y="1077278"/>
          <a:ext cx="5062037" cy="2895600"/>
        </p:xfrm>
        <a:graphic>
          <a:graphicData uri="http://schemas.openxmlformats.org/drawingml/2006/table">
            <a:tbl>
              <a:tblPr/>
              <a:tblGrid>
                <a:gridCol w="168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или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7725032" y="2119675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solidFill>
                  <a:srgbClr val="000000"/>
                </a:solidFill>
              </a:rPr>
              <a:t>A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или </a:t>
            </a:r>
            <a:r>
              <a:rPr lang="en-US" altLang="ru-RU" sz="2400" b="1" dirty="0">
                <a:solidFill>
                  <a:srgbClr val="000000"/>
                </a:solidFill>
              </a:rPr>
              <a:t>B</a:t>
            </a:r>
            <a:endParaRPr lang="ru-RU" altLang="ru-RU" dirty="0"/>
          </a:p>
        </p:txBody>
      </p:sp>
      <p:grpSp>
        <p:nvGrpSpPr>
          <p:cNvPr id="30" name="Group 50"/>
          <p:cNvGrpSpPr>
            <a:grpSpLocks noChangeAspect="1"/>
          </p:cNvGrpSpPr>
          <p:nvPr/>
        </p:nvGrpSpPr>
        <p:grpSpPr bwMode="auto">
          <a:xfrm>
            <a:off x="5780088" y="2522681"/>
            <a:ext cx="3022010" cy="2115503"/>
            <a:chOff x="4311" y="8042"/>
            <a:chExt cx="2168" cy="1519"/>
          </a:xfrm>
        </p:grpSpPr>
        <p:sp>
          <p:nvSpPr>
            <p:cNvPr id="31" name="AutoShape 51"/>
            <p:cNvSpPr>
              <a:spLocks noChangeAspect="1" noChangeArrowheads="1"/>
            </p:cNvSpPr>
            <p:nvPr/>
          </p:nvSpPr>
          <p:spPr bwMode="auto">
            <a:xfrm>
              <a:off x="4311" y="8042"/>
              <a:ext cx="2168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32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" y="8042"/>
              <a:ext cx="530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5554" y="9061"/>
              <a:ext cx="273" cy="273"/>
              <a:chOff x="3570" y="2941"/>
              <a:chExt cx="709" cy="708"/>
            </a:xfrm>
          </p:grpSpPr>
          <p:sp>
            <p:nvSpPr>
              <p:cNvPr id="41" name="Oval 54"/>
              <p:cNvSpPr>
                <a:spLocks noChangeArrowheads="1"/>
              </p:cNvSpPr>
              <p:nvPr/>
            </p:nvSpPr>
            <p:spPr bwMode="auto">
              <a:xfrm>
                <a:off x="3570" y="2941"/>
                <a:ext cx="709" cy="7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42" name="Group 55"/>
              <p:cNvGrpSpPr>
                <a:grpSpLocks/>
              </p:cNvGrpSpPr>
              <p:nvPr/>
            </p:nvGrpSpPr>
            <p:grpSpPr bwMode="auto">
              <a:xfrm>
                <a:off x="3700" y="3183"/>
                <a:ext cx="450" cy="224"/>
                <a:chOff x="4379" y="1775"/>
                <a:chExt cx="2963" cy="1470"/>
              </a:xfrm>
            </p:grpSpPr>
            <p:sp>
              <p:nvSpPr>
                <p:cNvPr id="43" name="Arc 56"/>
                <p:cNvSpPr>
                  <a:spLocks/>
                </p:cNvSpPr>
                <p:nvPr/>
              </p:nvSpPr>
              <p:spPr bwMode="auto">
                <a:xfrm>
                  <a:off x="4379" y="1775"/>
                  <a:ext cx="1482" cy="740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Arc 57"/>
                <p:cNvSpPr>
                  <a:spLocks/>
                </p:cNvSpPr>
                <p:nvPr/>
              </p:nvSpPr>
              <p:spPr bwMode="auto">
                <a:xfrm flipH="1" flipV="1">
                  <a:off x="5860" y="2505"/>
                  <a:ext cx="1482" cy="740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4" name="Freeform 58"/>
            <p:cNvSpPr>
              <a:spLocks/>
            </p:cNvSpPr>
            <p:nvPr/>
          </p:nvSpPr>
          <p:spPr bwMode="auto">
            <a:xfrm>
              <a:off x="5835" y="8811"/>
              <a:ext cx="372" cy="376"/>
            </a:xfrm>
            <a:custGeom>
              <a:avLst/>
              <a:gdLst>
                <a:gd name="T0" fmla="*/ 0 w 406"/>
                <a:gd name="T1" fmla="*/ 3 h 447"/>
                <a:gd name="T2" fmla="*/ 32 w 406"/>
                <a:gd name="T3" fmla="*/ 3 h 447"/>
                <a:gd name="T4" fmla="*/ 32 w 406"/>
                <a:gd name="T5" fmla="*/ 0 h 447"/>
                <a:gd name="T6" fmla="*/ 0 60000 65536"/>
                <a:gd name="T7" fmla="*/ 0 60000 65536"/>
                <a:gd name="T8" fmla="*/ 0 60000 65536"/>
                <a:gd name="T9" fmla="*/ 0 w 406"/>
                <a:gd name="T10" fmla="*/ 0 h 447"/>
                <a:gd name="T11" fmla="*/ 406 w 406"/>
                <a:gd name="T12" fmla="*/ 447 h 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6" h="447">
                  <a:moveTo>
                    <a:pt x="0" y="447"/>
                  </a:moveTo>
                  <a:lnTo>
                    <a:pt x="406" y="447"/>
                  </a:lnTo>
                  <a:lnTo>
                    <a:pt x="40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59"/>
            <p:cNvSpPr>
              <a:spLocks/>
            </p:cNvSpPr>
            <p:nvPr/>
          </p:nvSpPr>
          <p:spPr bwMode="auto">
            <a:xfrm flipH="1">
              <a:off x="5203" y="9006"/>
              <a:ext cx="344" cy="185"/>
            </a:xfrm>
            <a:custGeom>
              <a:avLst/>
              <a:gdLst>
                <a:gd name="T0" fmla="*/ 0 w 406"/>
                <a:gd name="T1" fmla="*/ 0 h 447"/>
                <a:gd name="T2" fmla="*/ 3 w 406"/>
                <a:gd name="T3" fmla="*/ 0 h 447"/>
                <a:gd name="T4" fmla="*/ 3 w 406"/>
                <a:gd name="T5" fmla="*/ 0 h 447"/>
                <a:gd name="T6" fmla="*/ 0 60000 65536"/>
                <a:gd name="T7" fmla="*/ 0 60000 65536"/>
                <a:gd name="T8" fmla="*/ 0 60000 65536"/>
                <a:gd name="T9" fmla="*/ 0 w 406"/>
                <a:gd name="T10" fmla="*/ 0 h 447"/>
                <a:gd name="T11" fmla="*/ 406 w 406"/>
                <a:gd name="T12" fmla="*/ 447 h 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6" h="447">
                  <a:moveTo>
                    <a:pt x="0" y="447"/>
                  </a:moveTo>
                  <a:lnTo>
                    <a:pt x="406" y="447"/>
                  </a:lnTo>
                  <a:lnTo>
                    <a:pt x="40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60"/>
            <p:cNvSpPr>
              <a:spLocks/>
            </p:cNvSpPr>
            <p:nvPr/>
          </p:nvSpPr>
          <p:spPr bwMode="auto">
            <a:xfrm>
              <a:off x="5190" y="8385"/>
              <a:ext cx="960" cy="328"/>
            </a:xfrm>
            <a:custGeom>
              <a:avLst/>
              <a:gdLst>
                <a:gd name="T0" fmla="*/ 0 w 960"/>
                <a:gd name="T1" fmla="*/ 175 h 328"/>
                <a:gd name="T2" fmla="*/ 0 w 960"/>
                <a:gd name="T3" fmla="*/ 0 h 328"/>
                <a:gd name="T4" fmla="*/ 519 w 960"/>
                <a:gd name="T5" fmla="*/ 0 h 328"/>
                <a:gd name="T6" fmla="*/ 519 w 960"/>
                <a:gd name="T7" fmla="*/ 328 h 328"/>
                <a:gd name="T8" fmla="*/ 960 w 960"/>
                <a:gd name="T9" fmla="*/ 32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328"/>
                <a:gd name="T17" fmla="*/ 960 w 96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328">
                  <a:moveTo>
                    <a:pt x="0" y="175"/>
                  </a:moveTo>
                  <a:lnTo>
                    <a:pt x="0" y="0"/>
                  </a:lnTo>
                  <a:lnTo>
                    <a:pt x="519" y="0"/>
                  </a:lnTo>
                  <a:lnTo>
                    <a:pt x="519" y="328"/>
                  </a:lnTo>
                  <a:lnTo>
                    <a:pt x="960" y="32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5287" y="9335"/>
              <a:ext cx="80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220 В</a:t>
              </a:r>
              <a:endParaRPr lang="ru-RU" altLang="ru-RU" sz="6600"/>
            </a:p>
          </p:txBody>
        </p:sp>
        <p:pic>
          <p:nvPicPr>
            <p:cNvPr id="38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" y="8562"/>
              <a:ext cx="471" cy="465"/>
            </a:xfrm>
            <a:prstGeom prst="rect">
              <a:avLst/>
            </a:prstGeom>
            <a:noFill/>
            <a:ln w="9525">
              <a:solidFill>
                <a:srgbClr val="5A5A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reeform 63"/>
            <p:cNvSpPr>
              <a:spLocks/>
            </p:cNvSpPr>
            <p:nvPr/>
          </p:nvSpPr>
          <p:spPr bwMode="auto">
            <a:xfrm>
              <a:off x="4541" y="8384"/>
              <a:ext cx="662" cy="808"/>
            </a:xfrm>
            <a:custGeom>
              <a:avLst/>
              <a:gdLst>
                <a:gd name="T0" fmla="*/ 649 w 662"/>
                <a:gd name="T1" fmla="*/ 0 h 817"/>
                <a:gd name="T2" fmla="*/ 0 w 662"/>
                <a:gd name="T3" fmla="*/ 0 h 817"/>
                <a:gd name="T4" fmla="*/ 0 w 662"/>
                <a:gd name="T5" fmla="*/ 591 h 817"/>
                <a:gd name="T6" fmla="*/ 662 w 662"/>
                <a:gd name="T7" fmla="*/ 591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2"/>
                <a:gd name="T13" fmla="*/ 0 h 817"/>
                <a:gd name="T14" fmla="*/ 662 w 662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2" h="817">
                  <a:moveTo>
                    <a:pt x="649" y="0"/>
                  </a:moveTo>
                  <a:lnTo>
                    <a:pt x="0" y="0"/>
                  </a:lnTo>
                  <a:lnTo>
                    <a:pt x="0" y="817"/>
                  </a:lnTo>
                  <a:lnTo>
                    <a:pt x="662" y="81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40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" y="8562"/>
              <a:ext cx="471" cy="465"/>
            </a:xfrm>
            <a:prstGeom prst="rect">
              <a:avLst/>
            </a:prstGeom>
            <a:noFill/>
            <a:ln w="9525">
              <a:solidFill>
                <a:srgbClr val="5A5A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AutoShape 33"/>
          <p:cNvSpPr>
            <a:spLocks noChangeArrowheads="1"/>
          </p:cNvSpPr>
          <p:nvPr/>
        </p:nvSpPr>
        <p:spPr bwMode="auto">
          <a:xfrm>
            <a:off x="5778375" y="498690"/>
            <a:ext cx="3116262" cy="1238250"/>
          </a:xfrm>
          <a:prstGeom prst="wedgeRoundRectCallout">
            <a:avLst>
              <a:gd name="adj1" fmla="val -64099"/>
              <a:gd name="adj2" fmla="val 23797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также:</a:t>
            </a: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A</a:t>
            </a:r>
            <a:r>
              <a:rPr lang="ru-RU" sz="2400" b="1" dirty="0">
                <a:latin typeface="Arial" charset="0"/>
                <a:cs typeface="Arial" charset="0"/>
              </a:rPr>
              <a:t>+</a:t>
            </a:r>
            <a:r>
              <a:rPr lang="en-US" sz="2400" b="1" dirty="0">
                <a:latin typeface="Arial" charset="0"/>
                <a:cs typeface="Arial" charset="0"/>
              </a:rPr>
              <a:t>B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b="1" dirty="0">
                <a:latin typeface="Arial" charset="0"/>
                <a:cs typeface="Arial" charset="0"/>
              </a:rPr>
              <a:t>A </a:t>
            </a:r>
            <a:r>
              <a:rPr lang="en-US" sz="2400" b="1" dirty="0">
                <a:latin typeface="Arial" charset="0"/>
                <a:cs typeface="Arial" charset="0"/>
                <a:sym typeface="Symbol" pitchFamily="18" charset="2"/>
              </a:rPr>
              <a:t> </a:t>
            </a:r>
            <a:r>
              <a:rPr lang="en-US" sz="2400" b="1" dirty="0">
                <a:latin typeface="Arial" charset="0"/>
                <a:cs typeface="Arial" charset="0"/>
              </a:rPr>
              <a:t>B</a:t>
            </a:r>
            <a:r>
              <a:rPr lang="en-US" sz="2400" dirty="0">
                <a:latin typeface="Arial" charset="0"/>
                <a:cs typeface="Arial" charset="0"/>
              </a:rPr>
              <a:t>,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b="1" dirty="0">
                <a:latin typeface="Arial" charset="0"/>
                <a:cs typeface="Arial" charset="0"/>
              </a:rPr>
              <a:t>A or B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(python)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800" dirty="0" smtClean="0"/>
              <a:t>Операция «Исключающее ИЛИ» (</a:t>
            </a:r>
            <a:r>
              <a:rPr lang="en-US" sz="2800" dirty="0" smtClean="0"/>
              <a:t>XOR)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11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13516"/>
              </p:ext>
            </p:extLst>
          </p:nvPr>
        </p:nvGraphicFramePr>
        <p:xfrm>
          <a:off x="1569720" y="2052638"/>
          <a:ext cx="5062037" cy="2895600"/>
        </p:xfrm>
        <a:graphic>
          <a:graphicData uri="http://schemas.openxmlformats.org/drawingml/2006/table">
            <a:tbl>
              <a:tblPr/>
              <a:tblGrid>
                <a:gridCol w="168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3200" b="1" dirty="0" smtClean="0"/>
                        <a:t>A</a:t>
                      </a:r>
                      <a:r>
                        <a:rPr lang="en-US" altLang="ru-RU" sz="3200" dirty="0" smtClean="0"/>
                        <a:t> </a:t>
                      </a:r>
                      <a:r>
                        <a:rPr lang="ru-RU" altLang="ru-RU" sz="3200" b="1" dirty="0" smtClean="0">
                          <a:sym typeface="Symbol" panose="05050102010706020507" pitchFamily="18" charset="2"/>
                        </a:rPr>
                        <a:t></a:t>
                      </a:r>
                      <a:r>
                        <a:rPr lang="ru-RU" altLang="ru-RU" sz="3200" b="1" dirty="0" smtClean="0"/>
                        <a:t> </a:t>
                      </a:r>
                      <a:r>
                        <a:rPr lang="en-US" altLang="ru-RU" sz="3200" b="1" dirty="0" smtClean="0"/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20000" y="852309"/>
            <a:ext cx="673236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dirty="0"/>
              <a:t>Высказывание «</a:t>
            </a:r>
            <a:r>
              <a:rPr lang="en-US" altLang="ru-RU" sz="1800" b="1" dirty="0"/>
              <a:t>A</a:t>
            </a:r>
            <a:r>
              <a:rPr lang="en-US" altLang="ru-RU" sz="1800" dirty="0"/>
              <a:t> </a:t>
            </a:r>
            <a:r>
              <a:rPr lang="ru-RU" altLang="ru-RU" sz="1800" b="1" dirty="0">
                <a:sym typeface="Symbol" panose="05050102010706020507" pitchFamily="18" charset="2"/>
              </a:rPr>
              <a:t></a:t>
            </a:r>
            <a:r>
              <a:rPr lang="ru-RU" altLang="ru-RU" sz="1800" b="1" dirty="0"/>
              <a:t> </a:t>
            </a:r>
            <a:r>
              <a:rPr lang="en-US" altLang="ru-RU" sz="1800" b="1" dirty="0"/>
              <a:t>B</a:t>
            </a:r>
            <a:r>
              <a:rPr lang="ru-RU" altLang="ru-RU" sz="1800" b="1" dirty="0"/>
              <a:t>»</a:t>
            </a:r>
            <a:r>
              <a:rPr lang="en-US" altLang="ru-RU" sz="1800" dirty="0"/>
              <a:t> </a:t>
            </a:r>
            <a:r>
              <a:rPr lang="ru-RU" altLang="ru-RU" sz="1800" dirty="0"/>
              <a:t>истинно</a:t>
            </a:r>
            <a:r>
              <a:rPr lang="en-US" altLang="ru-RU" sz="1800" dirty="0"/>
              <a:t> </a:t>
            </a:r>
            <a:r>
              <a:rPr lang="ru-RU" altLang="ru-RU" sz="1800" dirty="0"/>
              <a:t>тогда, когда истинно </a:t>
            </a:r>
            <a:r>
              <a:rPr lang="ru-RU" altLang="ru-RU" sz="1800" b="1" dirty="0"/>
              <a:t>А </a:t>
            </a:r>
            <a:r>
              <a:rPr lang="ru-RU" altLang="ru-RU" sz="1800" dirty="0"/>
              <a:t>или </a:t>
            </a:r>
            <a:r>
              <a:rPr lang="en-US" altLang="ru-RU" sz="1800" b="1" dirty="0"/>
              <a:t>B</a:t>
            </a:r>
            <a:r>
              <a:rPr lang="ru-RU" altLang="ru-RU" sz="1800" dirty="0"/>
              <a:t>, но </a:t>
            </a:r>
            <a:r>
              <a:rPr lang="ru-RU" altLang="ru-RU" sz="1800" b="1" i="1" dirty="0"/>
              <a:t>не оба одновременно</a:t>
            </a:r>
            <a:r>
              <a:rPr lang="en-US" altLang="ru-RU" sz="1800" b="1" i="1" dirty="0"/>
              <a:t> </a:t>
            </a:r>
            <a:r>
              <a:rPr lang="en-US" altLang="ru-RU" sz="1800" dirty="0"/>
              <a:t>(</a:t>
            </a:r>
            <a:r>
              <a:rPr lang="ru-RU" altLang="ru-RU" sz="1800" dirty="0"/>
              <a:t>то есть </a:t>
            </a:r>
            <a:r>
              <a:rPr lang="en-US" altLang="ru-RU" sz="1800" b="1" dirty="0"/>
              <a:t>A</a:t>
            </a:r>
            <a:r>
              <a:rPr lang="en-US" altLang="ru-RU" sz="1800" dirty="0"/>
              <a:t> </a:t>
            </a:r>
            <a:r>
              <a:rPr lang="en-US" altLang="ru-RU" sz="1800" dirty="0">
                <a:sym typeface="Symbol" panose="05050102010706020507" pitchFamily="18" charset="2"/>
              </a:rPr>
              <a:t></a:t>
            </a:r>
            <a:r>
              <a:rPr lang="ru-RU" altLang="ru-RU" sz="1800" b="1" dirty="0"/>
              <a:t> </a:t>
            </a:r>
            <a:r>
              <a:rPr lang="en-US" altLang="ru-RU" sz="1800" b="1" dirty="0"/>
              <a:t>B</a:t>
            </a:r>
            <a:r>
              <a:rPr lang="en-US" altLang="ru-RU" sz="1800" dirty="0"/>
              <a:t>)</a:t>
            </a:r>
            <a:r>
              <a:rPr lang="ru-RU" altLang="ru-RU" sz="1800" dirty="0"/>
              <a:t>.</a:t>
            </a:r>
            <a:endParaRPr lang="en-US" altLang="ru-RU" sz="1800" dirty="0"/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i="1" dirty="0">
                <a:solidFill>
                  <a:srgbClr val="0000FF"/>
                </a:solidFill>
              </a:rPr>
              <a:t>«Либо пан, либо пропал».</a:t>
            </a:r>
          </a:p>
        </p:txBody>
      </p:sp>
    </p:spTree>
    <p:extLst>
      <p:ext uri="{BB962C8B-B14F-4D97-AF65-F5344CB8AC3E}">
        <p14:creationId xmlns:p14="http://schemas.microsoft.com/office/powerpoint/2010/main" val="1029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8601"/>
            <a:ext cx="7704000" cy="762000"/>
          </a:xfrm>
        </p:spPr>
        <p:txBody>
          <a:bodyPr/>
          <a:lstStyle/>
          <a:p>
            <a:r>
              <a:rPr lang="ru-RU" sz="2400" dirty="0" smtClean="0"/>
              <a:t>Свойства операции «Исключающее ИЛИ» (</a:t>
            </a:r>
            <a:r>
              <a:rPr lang="en-US" sz="2400" dirty="0" smtClean="0"/>
              <a:t>XOR)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2178843" y="990601"/>
            <a:ext cx="4786313" cy="768350"/>
            <a:chOff x="313" y="1642"/>
            <a:chExt cx="3015" cy="484"/>
          </a:xfrm>
        </p:grpSpPr>
        <p:sp>
          <p:nvSpPr>
            <p:cNvPr id="6" name="AutoShape 62"/>
            <p:cNvSpPr>
              <a:spLocks noChangeArrowheads="1"/>
            </p:cNvSpPr>
            <p:nvPr/>
          </p:nvSpPr>
          <p:spPr bwMode="auto">
            <a:xfrm>
              <a:off x="313" y="1642"/>
              <a:ext cx="3015" cy="484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9685234"/>
                </p:ext>
              </p:extLst>
            </p:nvPr>
          </p:nvGraphicFramePr>
          <p:xfrm>
            <a:off x="439" y="1656"/>
            <a:ext cx="2645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Equation" r:id="rId3" imgW="1282680" imgH="203040" progId="Equation.DSMT4">
                    <p:embed/>
                  </p:oleObj>
                </mc:Choice>
                <mc:Fallback>
                  <p:oleObj name="Equation" r:id="rId3" imgW="1282680" imgH="203040" progId="Equation.DSMT4">
                    <p:embed/>
                    <p:pic>
                      <p:nvPicPr>
                        <p:cNvPr id="3077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" y="1656"/>
                          <a:ext cx="2645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26920"/>
              </p:ext>
            </p:extLst>
          </p:nvPr>
        </p:nvGraphicFramePr>
        <p:xfrm>
          <a:off x="513555" y="2067243"/>
          <a:ext cx="8116888" cy="2895600"/>
        </p:xfrm>
        <a:graphic>
          <a:graphicData uri="http://schemas.openxmlformats.org/drawingml/2006/table">
            <a:tbl>
              <a:tblPr/>
              <a:tblGrid>
                <a:gridCol w="117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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29784"/>
              </p:ext>
            </p:extLst>
          </p:nvPr>
        </p:nvGraphicFramePr>
        <p:xfrm>
          <a:off x="2830513" y="2067243"/>
          <a:ext cx="892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5" imgW="891434" imgH="495473" progId="Equation.DSMT4">
                  <p:embed/>
                </p:oleObj>
              </mc:Choice>
              <mc:Fallback>
                <p:oleObj name="Equation" r:id="rId5" imgW="891434" imgH="4954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0513" y="2067243"/>
                        <a:ext cx="8921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69099"/>
              </p:ext>
            </p:extLst>
          </p:nvPr>
        </p:nvGraphicFramePr>
        <p:xfrm>
          <a:off x="4144961" y="2067243"/>
          <a:ext cx="8540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7" imgW="853582" imgH="495473" progId="Equation.DSMT4">
                  <p:embed/>
                </p:oleObj>
              </mc:Choice>
              <mc:Fallback>
                <p:oleObj name="Equation" r:id="rId7" imgW="853582" imgH="4954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4961" y="2067243"/>
                        <a:ext cx="8540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360891"/>
              </p:ext>
            </p:extLst>
          </p:nvPr>
        </p:nvGraphicFramePr>
        <p:xfrm>
          <a:off x="5180965" y="2067243"/>
          <a:ext cx="20875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9" imgW="2087809" imgH="517956" progId="Equation.DSMT4">
                  <p:embed/>
                </p:oleObj>
              </mc:Choice>
              <mc:Fallback>
                <p:oleObj name="Equation" r:id="rId9" imgW="2087809" imgH="5179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0965" y="2067243"/>
                        <a:ext cx="2087563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6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Thinking Workshop by Slidesgo">
  <a:themeElements>
    <a:clrScheme name="Simple Light">
      <a:dk1>
        <a:srgbClr val="333333"/>
      </a:dk1>
      <a:lt1>
        <a:srgbClr val="F8F8F8"/>
      </a:lt1>
      <a:dk2>
        <a:srgbClr val="EBC122"/>
      </a:dk2>
      <a:lt2>
        <a:srgbClr val="6E6E6C"/>
      </a:lt2>
      <a:accent1>
        <a:srgbClr val="B4B4B2"/>
      </a:accent1>
      <a:accent2>
        <a:srgbClr val="E7E7E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1610</Words>
  <Application>Microsoft Office PowerPoint</Application>
  <PresentationFormat>Экран (16:9)</PresentationFormat>
  <Paragraphs>462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Sora</vt:lpstr>
      <vt:lpstr>Calibri</vt:lpstr>
      <vt:lpstr>Arial</vt:lpstr>
      <vt:lpstr>Lato</vt:lpstr>
      <vt:lpstr>Times New Roman</vt:lpstr>
      <vt:lpstr>Figtree</vt:lpstr>
      <vt:lpstr>Courier New</vt:lpstr>
      <vt:lpstr>Wingdings</vt:lpstr>
      <vt:lpstr>Sora ExtraBold</vt:lpstr>
      <vt:lpstr>Symbol</vt:lpstr>
      <vt:lpstr>Arial Black</vt:lpstr>
      <vt:lpstr>Design Thinking Workshop by Slidesgo</vt:lpstr>
      <vt:lpstr>Equation</vt:lpstr>
      <vt:lpstr>Формула</vt:lpstr>
      <vt:lpstr>Логика</vt:lpstr>
      <vt:lpstr>Логика, высказывания </vt:lpstr>
      <vt:lpstr>Логика и компьютер </vt:lpstr>
      <vt:lpstr>Обозначение высказываний </vt:lpstr>
      <vt:lpstr>Операция НЕ </vt:lpstr>
      <vt:lpstr>Операция И </vt:lpstr>
      <vt:lpstr>Операция ИЛИ </vt:lpstr>
      <vt:lpstr>Операция «Исключающее ИЛИ» (XOR) </vt:lpstr>
      <vt:lpstr>Свойства операции «Исключающее ИЛИ» (XOR) </vt:lpstr>
      <vt:lpstr>Импликация ( «если …, то …») </vt:lpstr>
      <vt:lpstr>Эквивалентность ( «тогда и только тогда, …») </vt:lpstr>
      <vt:lpstr>Базовый набор операций</vt:lpstr>
      <vt:lpstr>Формализация</vt:lpstr>
      <vt:lpstr>Вычисление логических выражений</vt:lpstr>
      <vt:lpstr>Задачи</vt:lpstr>
      <vt:lpstr>Диаграммы Венна (круги Эйлера)</vt:lpstr>
      <vt:lpstr>Диаграммы с тремя переменными</vt:lpstr>
      <vt:lpstr>Задача 1</vt:lpstr>
      <vt:lpstr>Задача 2</vt:lpstr>
      <vt:lpstr>Задача 3</vt:lpstr>
      <vt:lpstr>Законы алгебры логики</vt:lpstr>
      <vt:lpstr>Упрощение логических выражений</vt:lpstr>
      <vt:lpstr>Пример</vt:lpstr>
      <vt:lpstr>Задачи</vt:lpstr>
      <vt:lpstr>Получение логических выражений</vt:lpstr>
      <vt:lpstr>Получение логических выражений (2 способ)</vt:lpstr>
      <vt:lpstr>Получение логических выражений (3 способ)</vt:lpstr>
      <vt:lpstr>Задача</vt:lpstr>
      <vt:lpstr>Метод рассуждений</vt:lpstr>
      <vt:lpstr>Табличный метод</vt:lpstr>
      <vt:lpstr>Использование алгебры логики</vt:lpstr>
      <vt:lpstr>Использование алгебры логики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Новоселов Кирилл Васильевич</dc:title>
  <dc:creator>Kirill</dc:creator>
  <cp:lastModifiedBy>Kirill</cp:lastModifiedBy>
  <cp:revision>81</cp:revision>
  <dcterms:modified xsi:type="dcterms:W3CDTF">2024-09-16T06:20:00Z</dcterms:modified>
</cp:coreProperties>
</file>