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400" r:id="rId14"/>
    <p:sldId id="399" r:id="rId15"/>
    <p:sldId id="401" r:id="rId16"/>
    <p:sldId id="402" r:id="rId17"/>
    <p:sldId id="283" r:id="rId18"/>
    <p:sldId id="350" r:id="rId19"/>
    <p:sldId id="383" r:id="rId20"/>
    <p:sldId id="385" r:id="rId21"/>
    <p:sldId id="386" r:id="rId22"/>
    <p:sldId id="38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5EC"/>
    <a:srgbClr val="FFFFFF"/>
    <a:srgbClr val="4DC1ED"/>
    <a:srgbClr val="B2B8C2"/>
    <a:srgbClr val="0671B5"/>
    <a:srgbClr val="4BB6E0"/>
    <a:srgbClr val="F6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5"/>
    <p:restoredTop sz="94345"/>
  </p:normalViewPr>
  <p:slideViewPr>
    <p:cSldViewPr snapToGrid="0" snapToObjects="1">
      <p:cViewPr varScale="1">
        <p:scale>
          <a:sx n="114" d="100"/>
          <a:sy n="114" d="100"/>
        </p:scale>
        <p:origin x="912" y="10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7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08CD-6F30-B04D-A8A9-905F69127FBA}" type="datetimeFigureOut">
              <a:rPr lang="ru-RU" smtClean="0"/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4A45D-0113-FD4D-A234-5C0FE4F64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4A45D-0113-FD4D-A234-5C0FE4F642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388263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2847D3-F717-C3B2-1E62-AD7B1238FB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1" b="98464" l="2863" r="95706">
                        <a14:foregroundMark x1="10157" y1="87097" x2="23517" y2="59908"/>
                        <a14:foregroundMark x1="10157" y1="95161" x2="49489" y2="91935"/>
                        <a14:foregroundMark x1="49489" y1="91935" x2="68712" y2="91935"/>
                        <a14:foregroundMark x1="68712" y1="91935" x2="86230" y2="68817"/>
                        <a14:foregroundMark x1="40832" y1="12442" x2="20450" y2="18664"/>
                        <a14:foregroundMark x1="20450" y1="18664" x2="12611" y2="36329"/>
                        <a14:foregroundMark x1="12611" y1="36329" x2="29448" y2="43318"/>
                        <a14:foregroundMark x1="29448" y1="43318" x2="31084" y2="26651"/>
                        <a14:foregroundMark x1="8044" y1="18510" x2="7294" y2="84639"/>
                        <a14:foregroundMark x1="2249" y1="18126" x2="2113" y2="82642"/>
                        <a14:foregroundMark x1="2113" y1="82642" x2="16496" y2="95853"/>
                        <a14:foregroundMark x1="16496" y1="95853" x2="27812" y2="97619"/>
                        <a14:foregroundMark x1="38309" y1="51767" x2="34697" y2="26651"/>
                        <a14:foregroundMark x1="34697" y1="26651" x2="37900" y2="19355"/>
                        <a14:foregroundMark x1="37832" y1="6759" x2="55556" y2="7143"/>
                        <a14:foregroundMark x1="55556" y1="7143" x2="56033" y2="7527"/>
                        <a14:foregroundMark x1="42127" y1="3533" x2="48603" y2="2151"/>
                        <a14:foregroundMark x1="2999" y1="15668" x2="28834" y2="14286"/>
                        <a14:foregroundMark x1="28834" y1="14286" x2="34424" y2="14593"/>
                        <a14:foregroundMark x1="54124" y1="48925" x2="74778" y2="40015"/>
                        <a14:foregroundMark x1="66599" y1="24040" x2="85821" y2="28955"/>
                        <a14:foregroundMark x1="60395" y1="11905" x2="81663" y2="11060"/>
                        <a14:foregroundMark x1="81663" y1="11060" x2="90184" y2="32181"/>
                        <a14:foregroundMark x1="90184" y1="44086" x2="90184" y2="71352"/>
                        <a14:foregroundMark x1="95706" y1="48694" x2="93047" y2="65438"/>
                        <a14:foregroundMark x1="42399" y1="34101" x2="56783" y2="13210"/>
                        <a14:foregroundMark x1="37082" y1="55146" x2="46967" y2="71736"/>
                        <a14:foregroundMark x1="46967" y1="71736" x2="38309" y2="78418"/>
                        <a14:foregroundMark x1="41377" y1="53533" x2="48057" y2="73963"/>
                        <a14:foregroundMark x1="48057" y1="73963" x2="60123" y2="63825"/>
                        <a14:foregroundMark x1="31561" y1="98464" x2="48807" y2="97005"/>
                        <a14:foregroundMark x1="48807" y1="97005" x2="56305" y2="90015"/>
                        <a14:foregroundMark x1="39468" y1="88710" x2="58964" y2="88940"/>
                        <a14:foregroundMark x1="58964" y1="88940" x2="53170" y2="819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706" y="735755"/>
            <a:ext cx="2758709" cy="2450095"/>
          </a:xfrm>
          <a:prstGeom prst="rect">
            <a:avLst/>
          </a:prstGeom>
        </p:spPr>
      </p:pic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838" y="572864"/>
            <a:ext cx="7061860" cy="2487541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04838" y="3354199"/>
            <a:ext cx="706186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FDCE63-1A48-AB80-DDF7-6A82AB0C87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9467" l="79" r="98424">
                        <a14:foregroundMark x1="12057" y1="10586" x2="29551" y2="15080"/>
                        <a14:foregroundMark x1="32309" y1="14090" x2="21355" y2="20564"/>
                        <a14:foregroundMark x1="21355" y1="20564" x2="11348" y2="30998"/>
                        <a14:foregroundMark x1="11348" y1="30998" x2="5595" y2="47372"/>
                        <a14:foregroundMark x1="5595" y1="47372" x2="5516" y2="60548"/>
                        <a14:foregroundMark x1="5516" y1="60548" x2="23247" y2="77685"/>
                        <a14:foregroundMark x1="23247" y1="77685" x2="51221" y2="82635"/>
                        <a14:foregroundMark x1="51221" y1="82635" x2="52561" y2="82178"/>
                        <a14:foregroundMark x1="88574" y1="58644" x2="91883" y2="71668"/>
                        <a14:foregroundMark x1="91883" y1="71668" x2="89125" y2="82711"/>
                        <a14:foregroundMark x1="89125" y1="82711" x2="83767" y2="90099"/>
                        <a14:foregroundMark x1="44681" y1="74029" x2="53822" y2="67098"/>
                        <a14:foregroundMark x1="53822" y1="67098" x2="61466" y2="74410"/>
                        <a14:foregroundMark x1="3704" y1="7464" x2="83530" y2="11348"/>
                        <a14:foregroundMark x1="83530" y1="11348" x2="93381" y2="23686"/>
                        <a14:foregroundMark x1="93381" y1="23686" x2="93144" y2="84158"/>
                        <a14:foregroundMark x1="93144" y1="84158" x2="35697" y2="88271"/>
                        <a14:foregroundMark x1="35697" y1="88271" x2="20804" y2="86596"/>
                        <a14:foregroundMark x1="20804" y1="86596" x2="14184" y2="83930"/>
                        <a14:foregroundMark x1="1576" y1="94212" x2="47439" y2="94440"/>
                        <a14:foregroundMark x1="47439" y1="94440" x2="80378" y2="92993"/>
                        <a14:foregroundMark x1="80378" y1="92993" x2="97321" y2="94440"/>
                        <a14:foregroundMark x1="1182" y1="98401" x2="49251" y2="98553"/>
                        <a14:foregroundMark x1="49251" y1="98553" x2="93538" y2="93298"/>
                        <a14:foregroundMark x1="93538" y1="93298" x2="97321" y2="98401"/>
                        <a14:foregroundMark x1="97321" y1="85834" x2="97478" y2="97182"/>
                        <a14:foregroundMark x1="97478" y1="97182" x2="68716" y2="99695"/>
                        <a14:foregroundMark x1="68716" y1="99695" x2="68479" y2="99467"/>
                        <a14:foregroundMark x1="13554" y1="86443" x2="1576" y2="89337"/>
                        <a14:foregroundMark x1="1576" y1="89337" x2="79" y2="95659"/>
                        <a14:foregroundMark x1="1576" y1="85529" x2="48936" y2="84235"/>
                        <a14:foregroundMark x1="98131" y1="63060" x2="98025" y2="72768"/>
                        <a14:foregroundMark x1="54531" y1="27647" x2="72971" y2="28408"/>
                        <a14:foregroundMark x1="72971" y1="28408" x2="69031" y2="19193"/>
                        <a14:foregroundMark x1="57841" y1="31912" x2="72104" y2="31912"/>
                        <a14:foregroundMark x1="62096" y1="34958" x2="65721" y2="32902"/>
                        <a14:foregroundMark x1="7959" y1="16679" x2="6777" y2="21554"/>
                        <a14:foregroundMark x1="48779" y1="4265" x2="56501" y2="5179"/>
                        <a14:foregroundMark x1="66036" y1="88652" x2="69819" y2="89642"/>
                        <a14:foregroundMark x1="32467" y1="90937" x2="32309" y2="95354"/>
                        <a14:backgroundMark x1="97084" y1="27494" x2="97084" y2="22239"/>
                        <a14:backgroundMark x1="97636" y1="42879" x2="98503" y2="34349"/>
                        <a14:backgroundMark x1="98503" y1="28256" x2="98503" y2="7921"/>
                        <a14:backgroundMark x1="97636" y1="80350" x2="99921" y2="74257"/>
                        <a14:backgroundMark x1="97951" y1="55369" x2="98424" y2="46535"/>
                        <a14:backgroundMark x1="98582" y1="42346" x2="98582" y2="36558"/>
                        <a14:backgroundMark x1="96217" y1="7464" x2="97636" y2="28104"/>
                        <a14:backgroundMark x1="96848" y1="29931" x2="96848" y2="33968"/>
                        <a14:backgroundMark x1="97794" y1="39299" x2="97951" y2="26580"/>
                        <a14:backgroundMark x1="97163" y1="26809" x2="97400" y2="36481"/>
                        <a14:backgroundMark x1="98503" y1="39985" x2="98976" y2="57883"/>
                        <a14:backgroundMark x1="97006" y1="77075" x2="98976" y2="71668"/>
                        <a14:backgroundMark x1="97242" y1="59177" x2="98030" y2="60396"/>
                        <a14:backgroundMark x1="97715" y1="78522" x2="98424" y2="72430"/>
                        <a14:backgroundMark x1="97636" y1="61005" x2="97951" y2="62148"/>
                        <a14:backgroundMark x1="97557" y1="57273" x2="98582" y2="62986"/>
                        <a14:backgroundMark x1="96848" y1="75248" x2="98503" y2="70830"/>
                        <a14:backgroundMark x1="97715" y1="79665" x2="98266" y2="72430"/>
                        <a14:backgroundMark x1="97872" y1="72734" x2="97636" y2="73724"/>
                        <a14:backgroundMark x1="97557" y1="78751" x2="97636" y2="81721"/>
                        <a14:backgroundMark x1="97400" y1="75628" x2="98188" y2="735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5129"/>
          <a:stretch/>
        </p:blipFill>
        <p:spPr>
          <a:xfrm>
            <a:off x="1035780" y="3245476"/>
            <a:ext cx="2793635" cy="429843"/>
          </a:xfrm>
          <a:prstGeom prst="rect">
            <a:avLst/>
          </a:prstGeom>
        </p:spPr>
      </p:pic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0A99D9-9E19-7423-7899-CE37A85BE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74478"/>
          <a:stretch/>
        </p:blipFill>
        <p:spPr>
          <a:xfrm>
            <a:off x="1965490" y="4691619"/>
            <a:ext cx="859582" cy="2214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A21744-7A96-11EC-C083-C468E8F875D2}"/>
              </a:ext>
            </a:extLst>
          </p:cNvPr>
          <p:cNvSpPr txBox="1"/>
          <p:nvPr userDrawn="1"/>
        </p:nvSpPr>
        <p:spPr>
          <a:xfrm>
            <a:off x="4453467" y="479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AC6DCF-22DA-7D6B-12DB-962DC9FEDC8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101752" y="4085761"/>
            <a:ext cx="529729" cy="6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6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852267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5"/>
            <a:ext cx="10858994" cy="1870640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CB632301-C30C-2073-FBA1-E74C18172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94" y="3401754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55686E08-534E-D526-0FFD-56C6BA3E59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01753"/>
            <a:ext cx="5330825" cy="2904699"/>
          </a:xfrm>
        </p:spPr>
        <p:txBody>
          <a:bodyPr/>
          <a:lstStyle/>
          <a:p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E1A8105-1CC0-2D67-9D5F-867332BD9C0F}"/>
              </a:ext>
            </a:extLst>
          </p:cNvPr>
          <p:cNvSpPr/>
          <p:nvPr userDrawn="1"/>
        </p:nvSpPr>
        <p:spPr>
          <a:xfrm rot="5400000">
            <a:off x="11638649" y="21372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44CA2DE-B638-C9D8-28F2-61B631482096}"/>
              </a:ext>
            </a:extLst>
          </p:cNvPr>
          <p:cNvSpPr/>
          <p:nvPr userDrawn="1"/>
        </p:nvSpPr>
        <p:spPr>
          <a:xfrm rot="5400000">
            <a:off x="11638649" y="16023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04F76072-36C5-BA83-C2EC-1E6650A9D181}"/>
              </a:ext>
            </a:extLst>
          </p:cNvPr>
          <p:cNvSpPr/>
          <p:nvPr userDrawn="1"/>
        </p:nvSpPr>
        <p:spPr>
          <a:xfrm rot="5400000">
            <a:off x="11639658" y="1869792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B9650B1-B4F2-098C-E872-59521CC840B0}"/>
              </a:ext>
            </a:extLst>
          </p:cNvPr>
          <p:cNvSpPr/>
          <p:nvPr userDrawn="1"/>
        </p:nvSpPr>
        <p:spPr>
          <a:xfrm rot="5400000">
            <a:off x="11638649" y="293962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BE6B430B-3467-EEB3-665F-1867E88D39FA}"/>
              </a:ext>
            </a:extLst>
          </p:cNvPr>
          <p:cNvSpPr/>
          <p:nvPr userDrawn="1"/>
        </p:nvSpPr>
        <p:spPr>
          <a:xfrm rot="5400000">
            <a:off x="11638649" y="24047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1F0B14B5-6FA4-0A14-177E-4FE019B28EE3}"/>
              </a:ext>
            </a:extLst>
          </p:cNvPr>
          <p:cNvSpPr/>
          <p:nvPr userDrawn="1"/>
        </p:nvSpPr>
        <p:spPr>
          <a:xfrm rot="5400000">
            <a:off x="11639658" y="267216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2">
            <a:extLst>
              <a:ext uri="{FF2B5EF4-FFF2-40B4-BE49-F238E27FC236}">
                <a16:creationId xmlns:a16="http://schemas.microsoft.com/office/drawing/2014/main" id="{F67EE83A-8F15-6AC4-FE68-47EFD31065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946215" y="5140094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l">
              <a:buNone/>
              <a:defRPr>
                <a:solidFill>
                  <a:schemeClr val="tx2"/>
                </a:solidFill>
              </a:defRPr>
            </a:lvl2pPr>
            <a:lvl3pPr marL="914400" indent="0" algn="l">
              <a:buNone/>
              <a:defRPr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2"/>
                </a:solidFill>
              </a:defRPr>
            </a:lvl4pPr>
            <a:lvl5pPr marL="1828800" indent="0" algn="l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4">
            <a:extLst>
              <a:ext uri="{FF2B5EF4-FFF2-40B4-BE49-F238E27FC236}">
                <a16:creationId xmlns:a16="http://schemas.microsoft.com/office/drawing/2014/main" id="{E7FE3A3C-00A8-BD16-CC3C-E2E4CFD240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3751" y="3845858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0EA513C8-E6F5-5F09-A984-0F4D020AFE7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3751" y="400120"/>
            <a:ext cx="6790767" cy="1244903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r">
              <a:buNone/>
              <a:defRPr>
                <a:solidFill>
                  <a:schemeClr val="tx2"/>
                </a:solidFill>
              </a:defRPr>
            </a:lvl2pPr>
            <a:lvl3pPr marL="914400" indent="0" algn="r">
              <a:buNone/>
              <a:defRPr>
                <a:solidFill>
                  <a:schemeClr val="tx2"/>
                </a:solidFill>
              </a:defRPr>
            </a:lvl3pPr>
            <a:lvl4pPr marL="1371600" indent="0" algn="r">
              <a:buNone/>
              <a:defRPr>
                <a:solidFill>
                  <a:schemeClr val="tx2"/>
                </a:solidFill>
              </a:defRPr>
            </a:lvl4pPr>
            <a:lvl5pPr marL="1828800" indent="0" algn="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Рисунок 4">
            <a:extLst>
              <a:ext uri="{FF2B5EF4-FFF2-40B4-BE49-F238E27FC236}">
                <a16:creationId xmlns:a16="http://schemas.microsoft.com/office/drawing/2014/main" id="{1B37C7AA-0057-0F9D-FDDE-6E0A810545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41598" y="400120"/>
            <a:ext cx="3307978" cy="2539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DAB7F-2B86-5BF9-3AEC-EF3DBEE6DC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838575" y="2379663"/>
            <a:ext cx="4403725" cy="2460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0E6CB1B-63CF-4E8D-EEFC-EF6AA275C1B8}"/>
              </a:ext>
            </a:extLst>
          </p:cNvPr>
          <p:cNvSpPr/>
          <p:nvPr userDrawn="1"/>
        </p:nvSpPr>
        <p:spPr>
          <a:xfrm rot="5400000">
            <a:off x="7333330" y="1114476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D0FBE4A-956F-22A4-B30D-1FC05A7F9695}"/>
              </a:ext>
            </a:extLst>
          </p:cNvPr>
          <p:cNvSpPr/>
          <p:nvPr userDrawn="1"/>
        </p:nvSpPr>
        <p:spPr>
          <a:xfrm rot="5400000">
            <a:off x="7334339" y="1381934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B86CEA2-177B-7714-84A1-6D64A1699194}"/>
              </a:ext>
            </a:extLst>
          </p:cNvPr>
          <p:cNvSpPr/>
          <p:nvPr userDrawn="1"/>
        </p:nvSpPr>
        <p:spPr>
          <a:xfrm rot="5400000">
            <a:off x="7331312" y="56543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46D9EA5-DB57-4680-FDBB-7E02934171C0}"/>
              </a:ext>
            </a:extLst>
          </p:cNvPr>
          <p:cNvSpPr/>
          <p:nvPr userDrawn="1"/>
        </p:nvSpPr>
        <p:spPr>
          <a:xfrm rot="5400000">
            <a:off x="7332321" y="83289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2CFA7EC8-AB4C-FED5-C710-906D15A6375D}"/>
              </a:ext>
            </a:extLst>
          </p:cNvPr>
          <p:cNvSpPr/>
          <p:nvPr userDrawn="1"/>
        </p:nvSpPr>
        <p:spPr>
          <a:xfrm rot="5400000">
            <a:off x="4633673" y="5825050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74CCDD24-53AC-6BF1-3BD3-B0A2C8B48A84}"/>
              </a:ext>
            </a:extLst>
          </p:cNvPr>
          <p:cNvSpPr/>
          <p:nvPr userDrawn="1"/>
        </p:nvSpPr>
        <p:spPr>
          <a:xfrm rot="5400000">
            <a:off x="4634682" y="6092508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6E52B4E-1726-EF3F-CBCA-77C2075B99A8}"/>
              </a:ext>
            </a:extLst>
          </p:cNvPr>
          <p:cNvSpPr/>
          <p:nvPr userDrawn="1"/>
        </p:nvSpPr>
        <p:spPr>
          <a:xfrm rot="5400000">
            <a:off x="4631655" y="5276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465838C-B23F-1EA9-5308-9C628712DAF7}"/>
              </a:ext>
            </a:extLst>
          </p:cNvPr>
          <p:cNvSpPr/>
          <p:nvPr userDrawn="1"/>
        </p:nvSpPr>
        <p:spPr>
          <a:xfrm rot="5400000">
            <a:off x="4632664" y="5543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7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C75DCCC-847F-6897-B9FA-8E22A34F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461" y="281291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6A53E0B-C0D6-EE65-7105-22CAAB7ED2F0}"/>
              </a:ext>
            </a:extLst>
          </p:cNvPr>
          <p:cNvGrpSpPr/>
          <p:nvPr userDrawn="1"/>
        </p:nvGrpSpPr>
        <p:grpSpPr>
          <a:xfrm>
            <a:off x="532106" y="220795"/>
            <a:ext cx="11019433" cy="1446553"/>
            <a:chOff x="523200" y="357295"/>
            <a:chExt cx="11019433" cy="1446553"/>
          </a:xfrm>
          <a:solidFill>
            <a:schemeClr val="bg1">
              <a:lumMod val="95000"/>
            </a:schemeClr>
          </a:solidFill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178F38F-CA29-F2AA-ACE5-15175A941F6B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6AEE27A7-F4B0-506F-CBF2-9F9E4020176B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1FB71FA-5461-6E2D-CD00-5F3A9382223C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AE0A2D73-C258-BC22-4D43-5C4DC3446B47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995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id="{15D00E87-AFE6-7AE5-371D-CC21936B68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3050" y="1306286"/>
            <a:ext cx="6497637" cy="534702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50972DE-F3E2-63C4-74F8-E025884948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70688" y="214313"/>
            <a:ext cx="4960937" cy="62452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BF6AED3-6FC8-6F80-316A-99DBCBF7A6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051" y="178605"/>
            <a:ext cx="6497638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E01A6FA-AABD-D437-75F7-9C2AEA67E629}"/>
              </a:ext>
            </a:extLst>
          </p:cNvPr>
          <p:cNvGrpSpPr/>
          <p:nvPr userDrawn="1"/>
        </p:nvGrpSpPr>
        <p:grpSpPr>
          <a:xfrm rot="5400000">
            <a:off x="10963554" y="1044415"/>
            <a:ext cx="2329132" cy="240303"/>
            <a:chOff x="10887" y="6351002"/>
            <a:chExt cx="4810495" cy="516648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72695318-61E3-68C9-8AC5-1E30DD8FE1D8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FFAD6B51-6CFE-75B2-2C63-FA66184CE0F5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22C8C741-AA99-B114-2652-4F510CD3EC8C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61E48EC-BE19-04BB-AE34-E758D2F84C5C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AAD8B9F5-4D2F-4296-18CB-D972B6FA28DF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8AE683E8-53A5-54F4-381D-7E92D173DF73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9F3A38F-1EBE-C7F1-606A-269DD9C9EEED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896B601-EEE0-B22F-A839-087A1554245B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FF6881-7951-F778-4568-26DFA80A039B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A1F192C-C20D-34EB-1FE8-393B4C921A4E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726886C-5966-77B7-7315-CC1F62B8FA58}"/>
              </a:ext>
            </a:extLst>
          </p:cNvPr>
          <p:cNvSpPr/>
          <p:nvPr userDrawn="1"/>
        </p:nvSpPr>
        <p:spPr>
          <a:xfrm rot="5400000">
            <a:off x="12046362" y="237550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44BED95-5AA3-F534-CE4F-4C2EFEF60B26}"/>
              </a:ext>
            </a:extLst>
          </p:cNvPr>
          <p:cNvSpPr/>
          <p:nvPr userDrawn="1"/>
        </p:nvSpPr>
        <p:spPr>
          <a:xfrm rot="5400000">
            <a:off x="12047371" y="264296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66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0ED5E6-B22C-7B6B-3334-5C31211B5B54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12765BB-A450-B35A-0556-ADF116DD1E43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A1E7E1C5-C78A-D51A-BF47-979EF215CBFD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837C1A66-87E6-DDD2-CEEF-259DD6BFCE0E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F859AEE2-5B2F-26B5-4A31-4EB679381B8C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00159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937E3C77-DAE9-9D9A-9C72-6F7D0F4657B4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34EF17AC-30FF-0209-21B7-A153A7D34709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D89A019-2C34-69F6-9B3D-848A7E3DC912}"/>
              </a:ext>
            </a:extLst>
          </p:cNvPr>
          <p:cNvSpPr/>
          <p:nvPr userDrawn="1"/>
        </p:nvSpPr>
        <p:spPr>
          <a:xfrm>
            <a:off x="425302" y="0"/>
            <a:ext cx="5084501" cy="6857999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680884E-A645-A7D1-CA66-6034C6343CD3}"/>
              </a:ext>
            </a:extLst>
          </p:cNvPr>
          <p:cNvGrpSpPr/>
          <p:nvPr userDrawn="1"/>
        </p:nvGrpSpPr>
        <p:grpSpPr>
          <a:xfrm>
            <a:off x="-13293" y="5284981"/>
            <a:ext cx="12257115" cy="1203674"/>
            <a:chOff x="-13293" y="5284981"/>
            <a:chExt cx="12257115" cy="120367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64CDED5-5528-C42D-E9CE-EF4D2C2D1808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2E44BE6-BED4-466D-1AED-579F9349342E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1EE3AB3-4407-1BEA-4583-D87FE53EE1DE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30F88B7-60B7-98D6-9775-320E80B95878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F930A1-7D24-44E5-7BB5-D16A09A0FA07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359A3FFC-1876-9856-06B5-5480D736FD2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4C3CD81-2630-33B9-FECC-4546A65EC7D4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16DB94-529C-0D28-AC2C-CE08CEFCF92B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35C919-CFF1-2612-0667-5F0B0AABF86C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FCD59A2-44BB-4258-67B3-09E6A9EE7D97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11A5ED3-1920-BB91-3CF7-C21D567614F1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0D6244C2-F3B9-EEA2-DBD3-69658E13E982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225EA9F7-508B-0838-A0D6-A0F42CDD93C6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565D2EF-AF31-AB11-C552-5B490E46F086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CCC805F0-16AD-7E4F-8A12-2B9942BBC4DA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148B5FD5-D489-81BC-82D4-42424647249A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F9C56CD-A32A-56A1-9447-580B60C5C945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1153478D-F7C5-3C0F-1800-E7F5C28DCB87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DCAAC707-273B-F7A8-AC97-661815B82F6E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02A1B1F3-7C93-004C-083A-BFAB177EA547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781540B8-2A86-2B90-6D8C-FBC7346C21F8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DB037CB-2F50-8124-B770-85C9FF8D3F17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9C2F453-DAC8-2C45-CA9D-D91E7F8D87F0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86082C8C-DC0A-D210-2713-F190ADCFCD73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3A0CC32-B344-6353-C676-A6CCAF561238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id="{50F8EF5E-3F35-87B1-13BD-77692E553D31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F60ECEE4-8DBC-ED80-6078-7B83D203CFEC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53DE536C-4E25-4AC8-9B18-805D1A17BCD9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6BA80B6A-CD69-723E-4EE8-AA80B49F7942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B0A62B40-5370-065A-F368-1B16755543C4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>
              <a:extLst>
                <a:ext uri="{FF2B5EF4-FFF2-40B4-BE49-F238E27FC236}">
                  <a16:creationId xmlns:a16="http://schemas.microsoft.com/office/drawing/2014/main" id="{715CA73C-A3F4-BE11-BA8B-F1C4F4270BB2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11E20CB-1A3C-FF86-7AD2-81B5ACAB1EEB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084E4290-242D-E02B-B4CE-632B3C50301D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60DB5F6-FC0D-DCD6-7B43-62F1678A905D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9B26EC04-E410-74D6-C38B-AD477D7C6620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605799BC-7E9B-CC74-DDE1-9F95C6EFFE60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4B74BD83-028F-6F75-B4F2-7099AD19555F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3116A2F-A6D6-05B4-CFD2-3EDB11130EA3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>
              <a:extLst>
                <a:ext uri="{FF2B5EF4-FFF2-40B4-BE49-F238E27FC236}">
                  <a16:creationId xmlns:a16="http://schemas.microsoft.com/office/drawing/2014/main" id="{D87DCF65-0797-213F-5432-0C941A02FA2B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8B8B89D-1F4C-CEA3-B809-311A8BDFE682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A6A4FDE-02C3-3A1B-C966-04D0BDBA58D7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D5BE7D58-7977-EFA6-7475-7477100406D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92CA43FD-636E-AAD0-C235-D85F6A8F4AC5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F168A32-5A4E-EB99-7E81-EC92295A98CF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048859B9-0335-6E9C-EDDD-156A4CF20372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8847A478-6F1A-2B37-E249-F4F7C0C2EB3B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798D1-9B93-A0D5-C20E-13031112B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199" y="-532061"/>
            <a:ext cx="4982604" cy="142360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КЛЮЧЕВЫЕ СЛОВА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964D80-4043-765E-0B35-68C8D1C324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1524" y="1137231"/>
            <a:ext cx="3957603" cy="3775812"/>
          </a:xfrm>
        </p:spPr>
        <p:txBody>
          <a:bodyPr/>
          <a:lstStyle>
            <a:lvl1pPr marL="342900" indent="-342900" algn="l">
              <a:buClr>
                <a:srgbClr val="0AB5EC"/>
              </a:buClr>
              <a:buFont typeface="Системный шрифт, обычный"/>
              <a:buChar char="✦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4247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352747" y="3351377"/>
            <a:ext cx="6858002" cy="155249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2606144" y="2684024"/>
            <a:ext cx="6904071" cy="1463184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134604B-DEA5-DD12-116E-7246A3EF3E85}"/>
              </a:ext>
            </a:extLst>
          </p:cNvPr>
          <p:cNvGrpSpPr/>
          <p:nvPr userDrawn="1"/>
        </p:nvGrpSpPr>
        <p:grpSpPr>
          <a:xfrm>
            <a:off x="-13293" y="5559301"/>
            <a:ext cx="12257115" cy="1203674"/>
            <a:chOff x="-13293" y="5284981"/>
            <a:chExt cx="12257115" cy="1203674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DB4D42B2-A868-8B5B-242A-379518E60141}"/>
                </a:ext>
              </a:extLst>
            </p:cNvPr>
            <p:cNvSpPr/>
            <p:nvPr userDrawn="1"/>
          </p:nvSpPr>
          <p:spPr>
            <a:xfrm>
              <a:off x="3122026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34146B3-2767-7DA6-A5DB-43348BE9FDB6}"/>
                </a:ext>
              </a:extLst>
            </p:cNvPr>
            <p:cNvSpPr/>
            <p:nvPr userDrawn="1"/>
          </p:nvSpPr>
          <p:spPr>
            <a:xfrm>
              <a:off x="-13293" y="5284981"/>
              <a:ext cx="7204363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2236177E-DF6C-4A9C-5E96-F9FED0CC0A58}"/>
                </a:ext>
              </a:extLst>
            </p:cNvPr>
            <p:cNvSpPr/>
            <p:nvPr userDrawn="1"/>
          </p:nvSpPr>
          <p:spPr>
            <a:xfrm>
              <a:off x="3122026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8C8A3371-6839-024A-96FB-1A238E986CE6}"/>
                </a:ext>
              </a:extLst>
            </p:cNvPr>
            <p:cNvSpPr/>
            <p:nvPr userDrawn="1"/>
          </p:nvSpPr>
          <p:spPr>
            <a:xfrm>
              <a:off x="3716959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8A1D7FB-2179-479B-FC8D-446C4BC5C3AA}"/>
                </a:ext>
              </a:extLst>
            </p:cNvPr>
            <p:cNvSpPr/>
            <p:nvPr userDrawn="1"/>
          </p:nvSpPr>
          <p:spPr>
            <a:xfrm>
              <a:off x="3716959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2699204C-B57D-32E7-24A9-6C1209A099EA}"/>
                </a:ext>
              </a:extLst>
            </p:cNvPr>
            <p:cNvSpPr/>
            <p:nvPr userDrawn="1"/>
          </p:nvSpPr>
          <p:spPr>
            <a:xfrm>
              <a:off x="4311892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ECC7A439-65BD-8CA4-9DE9-AD31DC25DA89}"/>
                </a:ext>
              </a:extLst>
            </p:cNvPr>
            <p:cNvSpPr/>
            <p:nvPr userDrawn="1"/>
          </p:nvSpPr>
          <p:spPr>
            <a:xfrm>
              <a:off x="4311892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418FFC1-1A5C-196F-F5C9-7AEBBF446289}"/>
                </a:ext>
              </a:extLst>
            </p:cNvPr>
            <p:cNvSpPr/>
            <p:nvPr userDrawn="1"/>
          </p:nvSpPr>
          <p:spPr>
            <a:xfrm>
              <a:off x="4906825" y="54247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709DCFD9-1737-EA26-4348-BA90F264E78E}"/>
                </a:ext>
              </a:extLst>
            </p:cNvPr>
            <p:cNvSpPr/>
            <p:nvPr userDrawn="1"/>
          </p:nvSpPr>
          <p:spPr>
            <a:xfrm>
              <a:off x="4906825" y="60223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A821696-E704-08DF-5B9F-804DE0F28D23}"/>
                </a:ext>
              </a:extLst>
            </p:cNvPr>
            <p:cNvSpPr/>
            <p:nvPr userDrawn="1"/>
          </p:nvSpPr>
          <p:spPr>
            <a:xfrm>
              <a:off x="5483876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05A904C-1D08-F65C-60C6-E75F71ED22B4}"/>
                </a:ext>
              </a:extLst>
            </p:cNvPr>
            <p:cNvSpPr/>
            <p:nvPr userDrawn="1"/>
          </p:nvSpPr>
          <p:spPr>
            <a:xfrm>
              <a:off x="5483876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88133616-89E0-0377-D1BD-608556905ED3}"/>
                </a:ext>
              </a:extLst>
            </p:cNvPr>
            <p:cNvSpPr/>
            <p:nvPr userDrawn="1"/>
          </p:nvSpPr>
          <p:spPr>
            <a:xfrm>
              <a:off x="6078809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C5E1BD5-ECFC-93C8-7D9C-58B9EB0FF224}"/>
                </a:ext>
              </a:extLst>
            </p:cNvPr>
            <p:cNvSpPr/>
            <p:nvPr userDrawn="1"/>
          </p:nvSpPr>
          <p:spPr>
            <a:xfrm>
              <a:off x="6078809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536AC8E0-59F8-B55A-B658-40F0661FCB23}"/>
                </a:ext>
              </a:extLst>
            </p:cNvPr>
            <p:cNvSpPr/>
            <p:nvPr userDrawn="1"/>
          </p:nvSpPr>
          <p:spPr>
            <a:xfrm>
              <a:off x="668219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35844103-9ECC-0A47-6F8F-6D42C90D1DA8}"/>
                </a:ext>
              </a:extLst>
            </p:cNvPr>
            <p:cNvSpPr/>
            <p:nvPr userDrawn="1"/>
          </p:nvSpPr>
          <p:spPr>
            <a:xfrm>
              <a:off x="668219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4792FC6C-E5C5-7D6E-0A64-248E568CD425}"/>
                </a:ext>
              </a:extLst>
            </p:cNvPr>
            <p:cNvSpPr/>
            <p:nvPr userDrawn="1"/>
          </p:nvSpPr>
          <p:spPr>
            <a:xfrm>
              <a:off x="153878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2B2A1D9-1CA7-DCA0-9546-74B92FA744CE}"/>
                </a:ext>
              </a:extLst>
            </p:cNvPr>
            <p:cNvSpPr/>
            <p:nvPr userDrawn="1"/>
          </p:nvSpPr>
          <p:spPr>
            <a:xfrm>
              <a:off x="153878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37B128C-35D4-936D-327F-743201159D7C}"/>
                </a:ext>
              </a:extLst>
            </p:cNvPr>
            <p:cNvSpPr/>
            <p:nvPr userDrawn="1"/>
          </p:nvSpPr>
          <p:spPr>
            <a:xfrm>
              <a:off x="748811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C0B4B096-D535-436B-59C7-20951B12AC62}"/>
                </a:ext>
              </a:extLst>
            </p:cNvPr>
            <p:cNvSpPr/>
            <p:nvPr userDrawn="1"/>
          </p:nvSpPr>
          <p:spPr>
            <a:xfrm>
              <a:off x="748811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510FEC7-93ED-DCD6-3E1A-1BD5C8D1D958}"/>
                </a:ext>
              </a:extLst>
            </p:cNvPr>
            <p:cNvSpPr/>
            <p:nvPr userDrawn="1"/>
          </p:nvSpPr>
          <p:spPr>
            <a:xfrm>
              <a:off x="1343744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6B967668-4ABD-166D-CD9F-3121FB8A6CA5}"/>
                </a:ext>
              </a:extLst>
            </p:cNvPr>
            <p:cNvSpPr/>
            <p:nvPr userDrawn="1"/>
          </p:nvSpPr>
          <p:spPr>
            <a:xfrm>
              <a:off x="1343744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099E1E1-A466-5568-263C-53913EBD3E6D}"/>
                </a:ext>
              </a:extLst>
            </p:cNvPr>
            <p:cNvSpPr/>
            <p:nvPr userDrawn="1"/>
          </p:nvSpPr>
          <p:spPr>
            <a:xfrm>
              <a:off x="1938677" y="542045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9384177-25C9-EE8D-DF0A-8CE7534BD226}"/>
                </a:ext>
              </a:extLst>
            </p:cNvPr>
            <p:cNvSpPr/>
            <p:nvPr userDrawn="1"/>
          </p:nvSpPr>
          <p:spPr>
            <a:xfrm>
              <a:off x="1938677" y="60180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0BB78CA9-83BA-46BB-0A68-B97E0C9D8AB0}"/>
                </a:ext>
              </a:extLst>
            </p:cNvPr>
            <p:cNvSpPr/>
            <p:nvPr userDrawn="1"/>
          </p:nvSpPr>
          <p:spPr>
            <a:xfrm>
              <a:off x="2515728" y="541616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AECFEFA-6C94-0DC2-E8F8-1BB780C16921}"/>
                </a:ext>
              </a:extLst>
            </p:cNvPr>
            <p:cNvSpPr/>
            <p:nvPr userDrawn="1"/>
          </p:nvSpPr>
          <p:spPr>
            <a:xfrm>
              <a:off x="2515728" y="601376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C2B6C74-2546-8121-97A0-0E6A22232229}"/>
                </a:ext>
              </a:extLst>
            </p:cNvPr>
            <p:cNvSpPr/>
            <p:nvPr userDrawn="1"/>
          </p:nvSpPr>
          <p:spPr>
            <a:xfrm>
              <a:off x="3122026" y="539329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2CC31384-C41C-E84D-910D-02B53D619B0F}"/>
                </a:ext>
              </a:extLst>
            </p:cNvPr>
            <p:cNvSpPr/>
            <p:nvPr userDrawn="1"/>
          </p:nvSpPr>
          <p:spPr>
            <a:xfrm>
              <a:off x="10233033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FAF3795A-14B0-7CFE-BB87-E286C6E71C47}"/>
                </a:ext>
              </a:extLst>
            </p:cNvPr>
            <p:cNvSpPr/>
            <p:nvPr userDrawn="1"/>
          </p:nvSpPr>
          <p:spPr>
            <a:xfrm>
              <a:off x="7106254" y="5287571"/>
              <a:ext cx="5085746" cy="1201084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3CC15C59-E510-524D-3327-4DFB168D2048}"/>
                </a:ext>
              </a:extLst>
            </p:cNvPr>
            <p:cNvSpPr/>
            <p:nvPr userDrawn="1"/>
          </p:nvSpPr>
          <p:spPr>
            <a:xfrm>
              <a:off x="10233033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D845F95-43A1-ED89-8BD0-B76497566DB8}"/>
                </a:ext>
              </a:extLst>
            </p:cNvPr>
            <p:cNvSpPr/>
            <p:nvPr userDrawn="1"/>
          </p:nvSpPr>
          <p:spPr>
            <a:xfrm>
              <a:off x="10827966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4CA29D99-689B-684E-4B00-662CCD113429}"/>
                </a:ext>
              </a:extLst>
            </p:cNvPr>
            <p:cNvSpPr/>
            <p:nvPr userDrawn="1"/>
          </p:nvSpPr>
          <p:spPr>
            <a:xfrm>
              <a:off x="10827966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101A179-8539-A17E-215B-C583A9730D91}"/>
                </a:ext>
              </a:extLst>
            </p:cNvPr>
            <p:cNvSpPr/>
            <p:nvPr userDrawn="1"/>
          </p:nvSpPr>
          <p:spPr>
            <a:xfrm>
              <a:off x="11422899" y="541380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16AE66AF-E9EF-6B63-3EEF-42D8EE910BD3}"/>
                </a:ext>
              </a:extLst>
            </p:cNvPr>
            <p:cNvSpPr/>
            <p:nvPr userDrawn="1"/>
          </p:nvSpPr>
          <p:spPr>
            <a:xfrm>
              <a:off x="11422899" y="601140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32839AA3-DC59-2D42-881F-A60139468C92}"/>
                </a:ext>
              </a:extLst>
            </p:cNvPr>
            <p:cNvSpPr/>
            <p:nvPr userDrawn="1"/>
          </p:nvSpPr>
          <p:spPr>
            <a:xfrm>
              <a:off x="10229074" y="5408761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E749FDAC-892C-32A4-11D2-33D4BD10EAE1}"/>
                </a:ext>
              </a:extLst>
            </p:cNvPr>
            <p:cNvSpPr/>
            <p:nvPr userDrawn="1"/>
          </p:nvSpPr>
          <p:spPr>
            <a:xfrm>
              <a:off x="7264885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5850BAB-7767-8AA3-4F80-562FA10AD1AA}"/>
                </a:ext>
              </a:extLst>
            </p:cNvPr>
            <p:cNvSpPr/>
            <p:nvPr userDrawn="1"/>
          </p:nvSpPr>
          <p:spPr>
            <a:xfrm>
              <a:off x="7264885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CD0786E5-7254-29BD-FB33-B3FDE1310920}"/>
                </a:ext>
              </a:extLst>
            </p:cNvPr>
            <p:cNvSpPr/>
            <p:nvPr userDrawn="1"/>
          </p:nvSpPr>
          <p:spPr>
            <a:xfrm>
              <a:off x="7859818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312AF986-7005-8BA9-FD8F-D400AD496004}"/>
                </a:ext>
              </a:extLst>
            </p:cNvPr>
            <p:cNvSpPr/>
            <p:nvPr userDrawn="1"/>
          </p:nvSpPr>
          <p:spPr>
            <a:xfrm>
              <a:off x="7859818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7A3F9702-A620-7BE4-8EA5-2EF4BB1712CD}"/>
                </a:ext>
              </a:extLst>
            </p:cNvPr>
            <p:cNvSpPr/>
            <p:nvPr userDrawn="1"/>
          </p:nvSpPr>
          <p:spPr>
            <a:xfrm>
              <a:off x="8454751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AB32B0F-95EB-9E13-33D6-AFD3D95FB019}"/>
                </a:ext>
              </a:extLst>
            </p:cNvPr>
            <p:cNvSpPr/>
            <p:nvPr userDrawn="1"/>
          </p:nvSpPr>
          <p:spPr>
            <a:xfrm>
              <a:off x="8454751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6B6B97DA-C5B8-56BB-068E-870A6BB28281}"/>
                </a:ext>
              </a:extLst>
            </p:cNvPr>
            <p:cNvSpPr/>
            <p:nvPr userDrawn="1"/>
          </p:nvSpPr>
          <p:spPr>
            <a:xfrm>
              <a:off x="9049684" y="5409517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A0713FA4-CB65-95D6-69DA-66CC774225B7}"/>
                </a:ext>
              </a:extLst>
            </p:cNvPr>
            <p:cNvSpPr/>
            <p:nvPr userDrawn="1"/>
          </p:nvSpPr>
          <p:spPr>
            <a:xfrm>
              <a:off x="9049684" y="600711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18B4D365-3C52-E5AC-8563-28FA42F93A7A}"/>
                </a:ext>
              </a:extLst>
            </p:cNvPr>
            <p:cNvSpPr/>
            <p:nvPr userDrawn="1"/>
          </p:nvSpPr>
          <p:spPr>
            <a:xfrm>
              <a:off x="9626735" y="5405225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1480BB1D-2AE7-AC7F-369A-B0FED5FE24E2}"/>
                </a:ext>
              </a:extLst>
            </p:cNvPr>
            <p:cNvSpPr/>
            <p:nvPr userDrawn="1"/>
          </p:nvSpPr>
          <p:spPr>
            <a:xfrm>
              <a:off x="9626735" y="6002824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CB8BBA2-1816-5457-798D-6175F3404087}"/>
                </a:ext>
              </a:extLst>
            </p:cNvPr>
            <p:cNvSpPr/>
            <p:nvPr userDrawn="1"/>
          </p:nvSpPr>
          <p:spPr>
            <a:xfrm>
              <a:off x="11934478" y="540845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524D6AB9-E615-BBDE-1DD1-AB10043F0F3E}"/>
                </a:ext>
              </a:extLst>
            </p:cNvPr>
            <p:cNvSpPr/>
            <p:nvPr userDrawn="1"/>
          </p:nvSpPr>
          <p:spPr>
            <a:xfrm>
              <a:off x="11934478" y="6006049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662674" y="2050709"/>
            <a:ext cx="4982604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САМОЕ ГЛАВНОЕ</a:t>
            </a:r>
          </a:p>
        </p:txBody>
      </p:sp>
      <p:sp>
        <p:nvSpPr>
          <p:cNvPr id="56" name="Текст 55">
            <a:extLst>
              <a:ext uri="{FF2B5EF4-FFF2-40B4-BE49-F238E27FC236}">
                <a16:creationId xmlns:a16="http://schemas.microsoft.com/office/drawing/2014/main" id="{C4F218B0-EA38-6324-AE4E-7A6A18819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2730" y="411720"/>
            <a:ext cx="10202095" cy="4982605"/>
          </a:xfrm>
        </p:spPr>
        <p:txBody>
          <a:bodyPr/>
          <a:lstStyle>
            <a:lvl1pPr marL="457200" indent="-4572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AB5EC"/>
              </a:buClr>
              <a:buFont typeface="Системный шрифт, обычный"/>
              <a:buChar char="✦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14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54" name="Заголовок 1">
            <a:extLst>
              <a:ext uri="{FF2B5EF4-FFF2-40B4-BE49-F238E27FC236}">
                <a16:creationId xmlns:a16="http://schemas.microsoft.com/office/drawing/2014/main" id="{603EE70C-79A2-D14B-BD2F-9B9DA563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359" y="281291"/>
            <a:ext cx="9448095" cy="1325563"/>
          </a:xfrm>
        </p:spPr>
        <p:txBody>
          <a:bodyPr>
            <a:normAutofit/>
          </a:bodyPr>
          <a:lstStyle>
            <a:lvl1pPr algn="just">
              <a:defRPr sz="29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62AD2E9-F33B-4D87-4340-C4DDC452AEE8}"/>
              </a:ext>
            </a:extLst>
          </p:cNvPr>
          <p:cNvGrpSpPr/>
          <p:nvPr userDrawn="1"/>
        </p:nvGrpSpPr>
        <p:grpSpPr>
          <a:xfrm>
            <a:off x="1963850" y="220795"/>
            <a:ext cx="9587689" cy="1446553"/>
            <a:chOff x="523200" y="357295"/>
            <a:chExt cx="11019433" cy="1446553"/>
          </a:xfrm>
          <a:solidFill>
            <a:srgbClr val="B2B8C2"/>
          </a:solidFill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53A72E87-67AB-6FB9-19EF-92701FC68714}"/>
                </a:ext>
              </a:extLst>
            </p:cNvPr>
            <p:cNvSpPr/>
            <p:nvPr userDrawn="1"/>
          </p:nvSpPr>
          <p:spPr>
            <a:xfrm>
              <a:off x="523200" y="357295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33BCDCE9-F56D-81AC-A62E-DC209B73BEB1}"/>
                </a:ext>
              </a:extLst>
            </p:cNvPr>
            <p:cNvSpPr/>
            <p:nvPr userDrawn="1"/>
          </p:nvSpPr>
          <p:spPr>
            <a:xfrm rot="5400000">
              <a:off x="-135858" y="1025990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8C56CE-B3AC-651B-9470-AE6547CF4B3E}"/>
                </a:ext>
              </a:extLst>
            </p:cNvPr>
            <p:cNvSpPr/>
            <p:nvPr userDrawn="1"/>
          </p:nvSpPr>
          <p:spPr>
            <a:xfrm rot="5400000">
              <a:off x="10764370" y="1025991"/>
              <a:ext cx="1436915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02725A5E-4B6E-EF11-8BF1-014E2A75E355}"/>
                </a:ext>
              </a:extLst>
            </p:cNvPr>
            <p:cNvSpPr/>
            <p:nvPr userDrawn="1"/>
          </p:nvSpPr>
          <p:spPr>
            <a:xfrm>
              <a:off x="527099" y="1685048"/>
              <a:ext cx="11015534" cy="118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Текст 6">
            <a:extLst>
              <a:ext uri="{FF2B5EF4-FFF2-40B4-BE49-F238E27FC236}">
                <a16:creationId xmlns:a16="http://schemas.microsoft.com/office/drawing/2014/main" id="{65E3728E-C821-E865-37FE-5482555EE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1050" y="2046288"/>
            <a:ext cx="9396413" cy="4032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8190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FE41476-70D3-5A17-E69B-04640A32F979}"/>
              </a:ext>
            </a:extLst>
          </p:cNvPr>
          <p:cNvSpPr/>
          <p:nvPr userDrawn="1"/>
        </p:nvSpPr>
        <p:spPr>
          <a:xfrm rot="5400000">
            <a:off x="-3217461" y="3216091"/>
            <a:ext cx="6858002" cy="425822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E8CA80-646E-A4EE-F8B4-130F22B2B1AF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821696-E704-08DF-5B9F-804DE0F28D23}"/>
              </a:ext>
            </a:extLst>
          </p:cNvPr>
          <p:cNvSpPr/>
          <p:nvPr userDrawn="1"/>
        </p:nvSpPr>
        <p:spPr>
          <a:xfrm rot="5400000">
            <a:off x="1182352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05A904C-1D08-F65C-60C6-E75F71ED22B4}"/>
              </a:ext>
            </a:extLst>
          </p:cNvPr>
          <p:cNvSpPr/>
          <p:nvPr userDrawn="1"/>
        </p:nvSpPr>
        <p:spPr>
          <a:xfrm rot="5400000">
            <a:off x="584753" y="42346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8133616-89E0-0377-D1BD-608556905ED3}"/>
              </a:ext>
            </a:extLst>
          </p:cNvPr>
          <p:cNvSpPr/>
          <p:nvPr userDrawn="1"/>
        </p:nvSpPr>
        <p:spPr>
          <a:xfrm rot="5400000">
            <a:off x="1182352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C5E1BD5-ECFC-93C8-7D9C-58B9EB0FF224}"/>
              </a:ext>
            </a:extLst>
          </p:cNvPr>
          <p:cNvSpPr/>
          <p:nvPr userDrawn="1"/>
        </p:nvSpPr>
        <p:spPr>
          <a:xfrm rot="5400000">
            <a:off x="584753" y="101840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36AC8E0-59F8-B55A-B658-40F0661FCB23}"/>
              </a:ext>
            </a:extLst>
          </p:cNvPr>
          <p:cNvSpPr/>
          <p:nvPr userDrawn="1"/>
        </p:nvSpPr>
        <p:spPr>
          <a:xfrm rot="5400000">
            <a:off x="1182352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44103-9ECC-0A47-6F8F-6D42C90D1DA8}"/>
              </a:ext>
            </a:extLst>
          </p:cNvPr>
          <p:cNvSpPr/>
          <p:nvPr userDrawn="1"/>
        </p:nvSpPr>
        <p:spPr>
          <a:xfrm rot="5400000">
            <a:off x="584753" y="162179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2CC31384-C41C-E84D-910D-02B53D619B0F}"/>
              </a:ext>
            </a:extLst>
          </p:cNvPr>
          <p:cNvSpPr/>
          <p:nvPr userDrawn="1"/>
        </p:nvSpPr>
        <p:spPr>
          <a:xfrm rot="5400000">
            <a:off x="1189000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FAF3795A-14B0-7CFE-BB87-E286C6E71C47}"/>
              </a:ext>
            </a:extLst>
          </p:cNvPr>
          <p:cNvSpPr/>
          <p:nvPr userDrawn="1"/>
        </p:nvSpPr>
        <p:spPr>
          <a:xfrm rot="5400000">
            <a:off x="-1380606" y="3851859"/>
            <a:ext cx="4811199" cy="1201084"/>
          </a:xfrm>
          <a:prstGeom prst="rect">
            <a:avLst/>
          </a:prstGeom>
          <a:solidFill>
            <a:srgbClr val="4DC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3CC15C59-E510-524D-3327-4DFB168D2048}"/>
              </a:ext>
            </a:extLst>
          </p:cNvPr>
          <p:cNvSpPr/>
          <p:nvPr userDrawn="1"/>
        </p:nvSpPr>
        <p:spPr>
          <a:xfrm rot="5400000">
            <a:off x="591401" y="5172626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D845F95-43A1-ED89-8BD0-B76497566DB8}"/>
              </a:ext>
            </a:extLst>
          </p:cNvPr>
          <p:cNvSpPr/>
          <p:nvPr userDrawn="1"/>
        </p:nvSpPr>
        <p:spPr>
          <a:xfrm rot="5400000">
            <a:off x="1189000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CA29D99-689B-684E-4B00-662CCD113429}"/>
              </a:ext>
            </a:extLst>
          </p:cNvPr>
          <p:cNvSpPr/>
          <p:nvPr userDrawn="1"/>
        </p:nvSpPr>
        <p:spPr>
          <a:xfrm rot="5400000">
            <a:off x="591401" y="5767559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101A179-8539-A17E-215B-C583A9730D91}"/>
              </a:ext>
            </a:extLst>
          </p:cNvPr>
          <p:cNvSpPr/>
          <p:nvPr userDrawn="1"/>
        </p:nvSpPr>
        <p:spPr>
          <a:xfrm rot="5400000">
            <a:off x="1189000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E66AF-E9EF-6B63-3EEF-42D8EE910BD3}"/>
              </a:ext>
            </a:extLst>
          </p:cNvPr>
          <p:cNvSpPr/>
          <p:nvPr userDrawn="1"/>
        </p:nvSpPr>
        <p:spPr>
          <a:xfrm rot="5400000">
            <a:off x="591401" y="6362492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2839AA3-DC59-2D42-881F-A60139468C92}"/>
              </a:ext>
            </a:extLst>
          </p:cNvPr>
          <p:cNvSpPr/>
          <p:nvPr userDrawn="1"/>
        </p:nvSpPr>
        <p:spPr>
          <a:xfrm rot="5400000">
            <a:off x="1194048" y="516866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749FDAC-892C-32A4-11D2-33D4BD10EAE1}"/>
              </a:ext>
            </a:extLst>
          </p:cNvPr>
          <p:cNvSpPr/>
          <p:nvPr userDrawn="1"/>
        </p:nvSpPr>
        <p:spPr>
          <a:xfrm rot="5400000">
            <a:off x="1193292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85850BAB-7767-8AA3-4F80-562FA10AD1AA}"/>
              </a:ext>
            </a:extLst>
          </p:cNvPr>
          <p:cNvSpPr/>
          <p:nvPr userDrawn="1"/>
        </p:nvSpPr>
        <p:spPr>
          <a:xfrm rot="5400000">
            <a:off x="595693" y="220447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CD0786E5-7254-29BD-FB33-B3FDE1310920}"/>
              </a:ext>
            </a:extLst>
          </p:cNvPr>
          <p:cNvSpPr/>
          <p:nvPr userDrawn="1"/>
        </p:nvSpPr>
        <p:spPr>
          <a:xfrm rot="5400000">
            <a:off x="1193292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12AF986-7005-8BA9-FD8F-D400AD496004}"/>
              </a:ext>
            </a:extLst>
          </p:cNvPr>
          <p:cNvSpPr/>
          <p:nvPr userDrawn="1"/>
        </p:nvSpPr>
        <p:spPr>
          <a:xfrm rot="5400000">
            <a:off x="595693" y="2799411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A3F9702-A620-7BE4-8EA5-2EF4BB1712CD}"/>
              </a:ext>
            </a:extLst>
          </p:cNvPr>
          <p:cNvSpPr/>
          <p:nvPr userDrawn="1"/>
        </p:nvSpPr>
        <p:spPr>
          <a:xfrm rot="5400000">
            <a:off x="1193292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B32B0F-95EB-9E13-33D6-AFD3D95FB019}"/>
              </a:ext>
            </a:extLst>
          </p:cNvPr>
          <p:cNvSpPr/>
          <p:nvPr userDrawn="1"/>
        </p:nvSpPr>
        <p:spPr>
          <a:xfrm rot="5400000">
            <a:off x="595693" y="3394344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B6B97DA-C5B8-56BB-068E-870A6BB28281}"/>
              </a:ext>
            </a:extLst>
          </p:cNvPr>
          <p:cNvSpPr/>
          <p:nvPr userDrawn="1"/>
        </p:nvSpPr>
        <p:spPr>
          <a:xfrm rot="5400000">
            <a:off x="1193292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0713FA4-CB65-95D6-69DA-66CC774225B7}"/>
              </a:ext>
            </a:extLst>
          </p:cNvPr>
          <p:cNvSpPr/>
          <p:nvPr userDrawn="1"/>
        </p:nvSpPr>
        <p:spPr>
          <a:xfrm rot="5400000">
            <a:off x="595693" y="3989277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18B4D365-3C52-E5AC-8563-28FA42F93A7A}"/>
              </a:ext>
            </a:extLst>
          </p:cNvPr>
          <p:cNvSpPr/>
          <p:nvPr userDrawn="1"/>
        </p:nvSpPr>
        <p:spPr>
          <a:xfrm rot="5400000">
            <a:off x="1197584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480BB1D-2AE7-AC7F-369A-B0FED5FE24E2}"/>
              </a:ext>
            </a:extLst>
          </p:cNvPr>
          <p:cNvSpPr/>
          <p:nvPr userDrawn="1"/>
        </p:nvSpPr>
        <p:spPr>
          <a:xfrm rot="5400000">
            <a:off x="599985" y="4566328"/>
            <a:ext cx="309344" cy="311252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014590-9C95-74FA-AE7A-A100226E9D4E}"/>
              </a:ext>
            </a:extLst>
          </p:cNvPr>
          <p:cNvSpPr/>
          <p:nvPr userDrawn="1"/>
        </p:nvSpPr>
        <p:spPr>
          <a:xfrm rot="16200000">
            <a:off x="-1143002" y="1531036"/>
            <a:ext cx="4335992" cy="1201085"/>
          </a:xfrm>
          <a:prstGeom prst="rect">
            <a:avLst/>
          </a:prstGeom>
          <a:solidFill>
            <a:srgbClr val="067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029190A-3A04-3E3C-AD0F-081538C292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1274054" y="1727403"/>
            <a:ext cx="4335993" cy="8083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ОПОРНЫЙ КОНСПЕКТ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0ECB7D8-1341-9839-ADB6-DAAEFA04A5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3100" y="179388"/>
            <a:ext cx="10025063" cy="6042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91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just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EDFA4EB-1405-017A-5BE6-CE17095E5A01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8D17CB-2F81-8FE2-DB7F-22F979385F90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6C9C8BF-D529-C701-F6C1-D4588A0CF18F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862C1A98-34DF-F235-C843-AB5A69C9346D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51D0B9C6-0737-E04B-B39D-5664BADB5A8A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964F5C83-EB6B-6F3C-6790-0581726A6DC9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E0BCBFA2-5236-6BF8-F406-5A00C5DB91B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9EAA583A-C4CF-F682-90A6-2D60941A2176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B014577F-6918-4D84-119A-F4D252C00B95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4D4F1296-FCF7-8A83-3521-B4ADC28A30DB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6E2C3AF2-B5FA-AC04-663C-396D7C72BC8C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08944D8B-2CA5-A0AC-04FA-D4A9F292DBE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DCFCB4C4-495F-51EB-F6EE-1F8A5EF814BF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797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43234" y="412329"/>
            <a:ext cx="978770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454742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0716F5-9D23-185A-747F-04D9EAD53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46" b="89943" l="9868" r="89803">
                        <a14:foregroundMark x1="34211" y1="41092" x2="39474" y2="41667"/>
                        <a14:foregroundMark x1="36184" y1="60057" x2="41447" y2="60632"/>
                        <a14:foregroundMark x1="61513" y1="62644" x2="64145" y2="61782"/>
                        <a14:foregroundMark x1="61842" y1="42816" x2="64803" y2="40805"/>
                        <a14:foregroundMark x1="31250" y1="61207" x2="38487" y2="61207"/>
                        <a14:foregroundMark x1="31908" y1="61207" x2="39145" y2="60345"/>
                        <a14:foregroundMark x1="20724" y1="17241" x2="20724" y2="17241"/>
                        <a14:foregroundMark x1="21053" y1="22414" x2="21053" y2="22414"/>
                        <a14:foregroundMark x1="21053" y1="27586" x2="21053" y2="27586"/>
                        <a14:foregroundMark x1="21053" y1="33046" x2="21053" y2="33046"/>
                        <a14:foregroundMark x1="21053" y1="38218" x2="21053" y2="38218"/>
                        <a14:foregroundMark x1="21053" y1="43103" x2="21053" y2="43103"/>
                        <a14:foregroundMark x1="21382" y1="46839" x2="21382" y2="46839"/>
                        <a14:foregroundMark x1="20724" y1="52299" x2="20724" y2="52299"/>
                        <a14:foregroundMark x1="20724" y1="57471" x2="20724" y2="57471"/>
                        <a14:foregroundMark x1="20724" y1="62644" x2="20724" y2="62644"/>
                        <a14:foregroundMark x1="20395" y1="67816" x2="20395" y2="67816"/>
                        <a14:foregroundMark x1="20724" y1="72126" x2="20724" y2="72126"/>
                        <a14:foregroundMark x1="21053" y1="77874" x2="21053" y2="77874"/>
                        <a14:foregroundMark x1="20724" y1="82471" x2="20724" y2="82471"/>
                        <a14:foregroundMark x1="52139" y1="9750" x2="53947" y2="10057"/>
                        <a14:foregroundMark x1="42105" y1="8046" x2="45018" y2="8541"/>
                        <a14:foregroundMark x1="47368" y1="12356" x2="47368" y2="12356"/>
                        <a14:backgroundMark x1="46382" y1="8908" x2="48684" y2="9483"/>
                        <a14:backgroundMark x1="48684" y1="9195" x2="50329" y2="10057"/>
                        <a14:backgroundMark x1="44079" y1="9483" x2="44079" y2="9483"/>
                        <a14:backgroundMark x1="44737" y1="9483" x2="44737" y2="9483"/>
                        <a14:backgroundMark x1="44408" y1="8908" x2="44408" y2="8908"/>
                        <a14:backgroundMark x1="46711" y1="9195" x2="51316" y2="10632"/>
                        <a14:backgroundMark x1="49671" y1="10057" x2="45066" y2="8621"/>
                        <a14:backgroundMark x1="47697" y1="8621" x2="50987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" y="332203"/>
            <a:ext cx="1227958" cy="140568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8B87DA0-0C06-ADCF-AB6C-14DF61F22AEC}"/>
              </a:ext>
            </a:extLst>
          </p:cNvPr>
          <p:cNvSpPr/>
          <p:nvPr userDrawn="1"/>
        </p:nvSpPr>
        <p:spPr>
          <a:xfrm rot="5400000">
            <a:off x="-3172048" y="3170678"/>
            <a:ext cx="6858002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7DF364A-1B69-56C6-DFA5-42C0B3101505}"/>
              </a:ext>
            </a:extLst>
          </p:cNvPr>
          <p:cNvSpPr/>
          <p:nvPr userDrawn="1"/>
        </p:nvSpPr>
        <p:spPr>
          <a:xfrm>
            <a:off x="-13294" y="6351002"/>
            <a:ext cx="12205293" cy="516648"/>
          </a:xfrm>
          <a:prstGeom prst="rect">
            <a:avLst/>
          </a:prstGeom>
          <a:solidFill>
            <a:srgbClr val="B2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21DA128-2D17-F10B-5EE0-0917A8B960DD}"/>
              </a:ext>
            </a:extLst>
          </p:cNvPr>
          <p:cNvGrpSpPr/>
          <p:nvPr userDrawn="1"/>
        </p:nvGrpSpPr>
        <p:grpSpPr>
          <a:xfrm>
            <a:off x="10887" y="6351002"/>
            <a:ext cx="4810495" cy="516648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8FCA0F-1B1B-D78B-2F05-35F19CB6E77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26842F50-E95E-7832-E834-22C2901E3E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B6BB81-BB78-5AD5-8851-5D2D2F13BB2E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AFABFE7-977D-2817-3FAA-27A5B83C0258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8C56028B-CFFA-E758-B354-82845D2ACD53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332B212-A6D0-0B68-A10C-69144780D186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17FBE1DD-FD34-0955-F539-7F92CF9E9A76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C9C9D96F-C35E-2AA5-A888-49052F15471D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734D8D4F-08D6-00CA-984A-24E3A524C415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A76ADAF5-E3EC-9E34-7014-27B0D141B8E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988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9031E-40C1-6EC8-051D-913A843C4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945" y="412329"/>
            <a:ext cx="10858993" cy="1325563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Рисунок 4">
            <a:extLst>
              <a:ext uri="{FF2B5EF4-FFF2-40B4-BE49-F238E27FC236}">
                <a16:creationId xmlns:a16="http://schemas.microsoft.com/office/drawing/2014/main" id="{BD18FCB1-C9CD-1BAF-0578-EAA2D4588CB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31265" y="1895575"/>
            <a:ext cx="8253984" cy="2573338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DD2D9D71-C603-5A67-51EA-316B484E04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62038" y="4005592"/>
            <a:ext cx="5424487" cy="2573338"/>
          </a:xfrm>
        </p:spPr>
        <p:txBody>
          <a:bodyPr/>
          <a:lstStyle/>
          <a:p>
            <a:endParaRPr lang="ru-RU"/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76CE5056-F6E2-5A5E-6C98-540ED9AEE778}"/>
              </a:ext>
            </a:extLst>
          </p:cNvPr>
          <p:cNvGrpSpPr/>
          <p:nvPr userDrawn="1"/>
        </p:nvGrpSpPr>
        <p:grpSpPr>
          <a:xfrm>
            <a:off x="1" y="6599676"/>
            <a:ext cx="3050930" cy="258324"/>
            <a:chOff x="10887" y="6351002"/>
            <a:chExt cx="4810495" cy="516648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5E60154D-0A57-88CE-9D07-2207DC66831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C35E707-6B56-5356-F6C4-8876A0A09C86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1ECBC377-1E81-4B76-131F-704D18F835C3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454376-AC3C-D342-309C-FE93461D6262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4F0897A-EF08-C492-4A89-02C132DC1860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EEF2BB8-595E-9179-F579-3EAFB8E6C29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DF8112C1-C3EF-3E3D-8AF3-0D1472B5413A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7162744-85F5-95A3-FCD4-F70943B8E7D9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967F7A9-D804-5FE9-3816-7A8CA0B6F166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9F8E841-BD81-B784-0446-252101173577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323DF0-9F86-B5E4-B5A2-88E486B73278}"/>
              </a:ext>
            </a:extLst>
          </p:cNvPr>
          <p:cNvGrpSpPr/>
          <p:nvPr userDrawn="1"/>
        </p:nvGrpSpPr>
        <p:grpSpPr>
          <a:xfrm rot="5400000">
            <a:off x="10575473" y="1396303"/>
            <a:ext cx="3050930" cy="258324"/>
            <a:chOff x="10887" y="6351002"/>
            <a:chExt cx="4810495" cy="5166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87CD13F-5064-E437-3624-D241FCE56DBC}"/>
                </a:ext>
              </a:extLst>
            </p:cNvPr>
            <p:cNvSpPr/>
            <p:nvPr userDrawn="1"/>
          </p:nvSpPr>
          <p:spPr>
            <a:xfrm>
              <a:off x="3137666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FE668593-C9C2-0B01-670A-D772040A540C}"/>
                </a:ext>
              </a:extLst>
            </p:cNvPr>
            <p:cNvSpPr/>
            <p:nvPr userDrawn="1"/>
          </p:nvSpPr>
          <p:spPr>
            <a:xfrm>
              <a:off x="10887" y="6351002"/>
              <a:ext cx="4810495" cy="516648"/>
            </a:xfrm>
            <a:prstGeom prst="rect">
              <a:avLst/>
            </a:prstGeom>
            <a:solidFill>
              <a:srgbClr val="4DC1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0C12DF80-615D-6AFA-7954-0117934EFBF2}"/>
                </a:ext>
              </a:extLst>
            </p:cNvPr>
            <p:cNvSpPr/>
            <p:nvPr userDrawn="1"/>
          </p:nvSpPr>
          <p:spPr>
            <a:xfrm>
              <a:off x="3732599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B046B06-27E0-F89C-DF40-F0DD0061B086}"/>
                </a:ext>
              </a:extLst>
            </p:cNvPr>
            <p:cNvSpPr/>
            <p:nvPr userDrawn="1"/>
          </p:nvSpPr>
          <p:spPr>
            <a:xfrm>
              <a:off x="4327532" y="6477240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AC0DEBF8-3212-7598-9188-21B1C6BA8B15}"/>
                </a:ext>
              </a:extLst>
            </p:cNvPr>
            <p:cNvSpPr/>
            <p:nvPr userDrawn="1"/>
          </p:nvSpPr>
          <p:spPr>
            <a:xfrm>
              <a:off x="3133707" y="6472192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C2512362-22D5-3CB3-085B-C0F3FD44A5A0}"/>
                </a:ext>
              </a:extLst>
            </p:cNvPr>
            <p:cNvSpPr/>
            <p:nvPr userDrawn="1"/>
          </p:nvSpPr>
          <p:spPr>
            <a:xfrm>
              <a:off x="169518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1B7704C0-5A49-566A-5F58-726C689773C9}"/>
                </a:ext>
              </a:extLst>
            </p:cNvPr>
            <p:cNvSpPr/>
            <p:nvPr userDrawn="1"/>
          </p:nvSpPr>
          <p:spPr>
            <a:xfrm>
              <a:off x="764451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54A6EC6-CDF2-8E18-5D7F-11FA76C10E48}"/>
                </a:ext>
              </a:extLst>
            </p:cNvPr>
            <p:cNvSpPr/>
            <p:nvPr userDrawn="1"/>
          </p:nvSpPr>
          <p:spPr>
            <a:xfrm>
              <a:off x="1359384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99650B61-1CE9-1E8B-7A62-FE819986F208}"/>
                </a:ext>
              </a:extLst>
            </p:cNvPr>
            <p:cNvSpPr/>
            <p:nvPr userDrawn="1"/>
          </p:nvSpPr>
          <p:spPr>
            <a:xfrm>
              <a:off x="1954317" y="6472948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E7B5509-EA99-BDD3-DF21-DB097379AD2D}"/>
                </a:ext>
              </a:extLst>
            </p:cNvPr>
            <p:cNvSpPr/>
            <p:nvPr userDrawn="1"/>
          </p:nvSpPr>
          <p:spPr>
            <a:xfrm>
              <a:off x="2531368" y="6468656"/>
              <a:ext cx="309344" cy="311252"/>
            </a:xfrm>
            <a:prstGeom prst="rect">
              <a:avLst/>
            </a:prstGeom>
            <a:solidFill>
              <a:srgbClr val="0A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44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EDD7F6-8913-7656-B980-E734787EE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279071"/>
            <a:ext cx="10858994" cy="1822103"/>
          </a:xfrm>
        </p:spPr>
        <p:txBody>
          <a:bodyPr/>
          <a:lstStyle>
            <a:lvl1pPr marL="0" indent="0" algn="just">
              <a:buNone/>
              <a:defRPr>
                <a:solidFill>
                  <a:schemeClr val="tx2"/>
                </a:solidFill>
              </a:defRPr>
            </a:lvl1pPr>
            <a:lvl2pPr marL="457200" indent="0" algn="just">
              <a:buNone/>
              <a:defRPr>
                <a:solidFill>
                  <a:schemeClr val="tx2"/>
                </a:solidFill>
              </a:defRPr>
            </a:lvl2pPr>
            <a:lvl3pPr marL="914400" indent="0" algn="just">
              <a:buNone/>
              <a:defRPr>
                <a:solidFill>
                  <a:schemeClr val="tx2"/>
                </a:solidFill>
              </a:defRPr>
            </a:lvl3pPr>
            <a:lvl4pPr marL="1371600" indent="0" algn="just">
              <a:buNone/>
              <a:defRPr>
                <a:solidFill>
                  <a:schemeClr val="tx2"/>
                </a:solidFill>
              </a:defRPr>
            </a:lvl4pPr>
            <a:lvl5pPr marL="1828800" indent="0" algn="just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859873C-8BE9-6DF9-3BBC-B9E7AE4730B3}"/>
              </a:ext>
            </a:extLst>
          </p:cNvPr>
          <p:cNvGrpSpPr/>
          <p:nvPr userDrawn="1"/>
        </p:nvGrpSpPr>
        <p:grpSpPr>
          <a:xfrm>
            <a:off x="-11267" y="-1"/>
            <a:ext cx="12203267" cy="6858001"/>
            <a:chOff x="-11267" y="-1"/>
            <a:chExt cx="12203267" cy="6858001"/>
          </a:xfrm>
          <a:solidFill>
            <a:schemeClr val="bg1">
              <a:lumMod val="9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543D09BE-B454-6DC9-0290-6970B9A3849F}"/>
                </a:ext>
              </a:extLst>
            </p:cNvPr>
            <p:cNvSpPr/>
            <p:nvPr userDrawn="1"/>
          </p:nvSpPr>
          <p:spPr>
            <a:xfrm>
              <a:off x="0" y="1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ED8C5E0F-9BF8-887E-16F8-17E98A197860}"/>
                </a:ext>
              </a:extLst>
            </p:cNvPr>
            <p:cNvSpPr/>
            <p:nvPr userDrawn="1"/>
          </p:nvSpPr>
          <p:spPr>
            <a:xfrm>
              <a:off x="0" y="6578930"/>
              <a:ext cx="12192000" cy="27907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DD6BDDC5-1AB8-5894-786A-67714FD71D72}"/>
                </a:ext>
              </a:extLst>
            </p:cNvPr>
            <p:cNvSpPr/>
            <p:nvPr userDrawn="1"/>
          </p:nvSpPr>
          <p:spPr>
            <a:xfrm rot="5400000">
              <a:off x="-3298067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D9A6497E-C7A9-84BF-FE25-5E3A1D813693}"/>
                </a:ext>
              </a:extLst>
            </p:cNvPr>
            <p:cNvSpPr/>
            <p:nvPr userDrawn="1"/>
          </p:nvSpPr>
          <p:spPr>
            <a:xfrm rot="5400000">
              <a:off x="8620800" y="3286799"/>
              <a:ext cx="6858000" cy="284400"/>
            </a:xfrm>
            <a:prstGeom prst="rect">
              <a:avLst/>
            </a:prstGeom>
            <a:solidFill>
              <a:srgbClr val="B2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D44D0522-9F98-7C1F-4629-42882CB45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52238" y="2819227"/>
            <a:ext cx="6146800" cy="304165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7721748-74FD-650E-6625-CAF19208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236" y="3198943"/>
            <a:ext cx="3741666" cy="221723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just">
              <a:buNone/>
              <a:defRPr/>
            </a:lvl1pPr>
            <a:lvl2pPr marL="457200" indent="0" algn="just">
              <a:buNone/>
              <a:defRPr/>
            </a:lvl2pPr>
            <a:lvl3pPr marL="914400" indent="0" algn="just">
              <a:buNone/>
              <a:defRPr/>
            </a:lvl3pPr>
            <a:lvl4pPr marL="1371600" indent="0" algn="just">
              <a:buNone/>
              <a:defRPr/>
            </a:lvl4pPr>
            <a:lvl5pPr marL="1828800" indent="0" algn="just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7399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58762-193F-989A-EF08-F90C96C1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6CCFEB-5BB6-2ECF-0C34-ED466C012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927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60" r:id="rId8"/>
    <p:sldLayoutId id="2147483658" r:id="rId9"/>
    <p:sldLayoutId id="2147483657" r:id="rId10"/>
    <p:sldLayoutId id="2147483659" r:id="rId11"/>
    <p:sldLayoutId id="2147483654" r:id="rId12"/>
    <p:sldLayoutId id="2147483656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DA66AF7-78A7-A2C5-0A5F-02AC8B31B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199" y="440011"/>
            <a:ext cx="4982604" cy="3375717"/>
          </a:xfrm>
        </p:spPr>
        <p:txBody>
          <a:bodyPr>
            <a:normAutofit/>
          </a:bodyPr>
          <a:lstStyle/>
          <a:p>
            <a:r>
              <a:rPr lang="ru-RU" altLang="ru-RU" sz="4800" dirty="0"/>
              <a:t>ДИНАМИЧЕСКОЕ ПРОГРАММИРОВАНИЕ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9359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C3BF8-6972-0F1B-D90E-BE94A49E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6E4C64-BE9F-F372-1967-32CF0EBEA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effectLst/>
              </a:rPr>
              <a:t>Исполнитель Плюс имеет следующую систему команд: </a:t>
            </a:r>
            <a:endParaRPr lang="ru-RU" sz="2400" dirty="0"/>
          </a:p>
          <a:p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1) прибавь 1;</a:t>
            </a:r>
            <a:b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2) прибавь 2;</a:t>
            </a:r>
            <a:b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3) прибавь 4.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С помощью первой из них исполнитель увеличивает число на экране на 1, с помощью второй — на 2, с помощью третьей — на 4. Программа для исполнителя Плюс — это последовательность команд. Выясним, сколько разных программ, преобразующих число 20 в число 30, можно составить для этого исполнителя. 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CAAC1B-B3DB-271A-151A-D65CC6CD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458" y="130390"/>
            <a:ext cx="3360616" cy="21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6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711EE-D3F0-A013-F23C-7A29D098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4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C80EA45-BB34-406B-B01C-1ACE5C4D5B46}"/>
              </a:ext>
            </a:extLst>
          </p:cNvPr>
          <p:cNvSpPr txBox="1">
            <a:spLocks/>
          </p:cNvSpPr>
          <p:nvPr/>
        </p:nvSpPr>
        <p:spPr>
          <a:xfrm>
            <a:off x="818903" y="1737892"/>
            <a:ext cx="10858994" cy="1029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Количество программ, с помощью которых можно получить некоторое число </a:t>
            </a:r>
            <a:r>
              <a:rPr lang="en" sz="2400" i="1" dirty="0"/>
              <a:t>n</a:t>
            </a:r>
            <a:r>
              <a:rPr lang="en" sz="2400" dirty="0"/>
              <a:t>, </a:t>
            </a:r>
            <a:r>
              <a:rPr lang="ru-RU" sz="2400" dirty="0"/>
              <a:t>будем рассматривать как функцию </a:t>
            </a:r>
            <a:r>
              <a:rPr lang="en" sz="2400" i="1" dirty="0"/>
              <a:t>K</a:t>
            </a:r>
            <a:r>
              <a:rPr lang="en" sz="2400" dirty="0"/>
              <a:t>(</a:t>
            </a:r>
            <a:r>
              <a:rPr lang="en" sz="2400" i="1" dirty="0"/>
              <a:t>n</a:t>
            </a:r>
            <a:r>
              <a:rPr lang="en" sz="2400" dirty="0"/>
              <a:t>). </a:t>
            </a:r>
          </a:p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926DC8F-174C-BF59-655F-666AD446549D}"/>
              </a:ext>
            </a:extLst>
          </p:cNvPr>
          <p:cNvSpPr txBox="1">
            <a:spLocks/>
          </p:cNvSpPr>
          <p:nvPr/>
        </p:nvSpPr>
        <p:spPr>
          <a:xfrm>
            <a:off x="818903" y="2509304"/>
            <a:ext cx="10858994" cy="10673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Число, меньшее 20, при заданных начальных условиях и системе команд исполнителя Плюс получить невозможно. Следовательно, при </a:t>
            </a:r>
            <a:r>
              <a:rPr lang="en" sz="2400" i="1" dirty="0"/>
              <a:t>n </a:t>
            </a:r>
            <a:r>
              <a:rPr lang="en" sz="2400" dirty="0"/>
              <a:t>&lt; 20 </a:t>
            </a:r>
            <a:r>
              <a:rPr lang="en" sz="2400" i="1" dirty="0"/>
              <a:t>K</a:t>
            </a:r>
            <a:r>
              <a:rPr lang="en" sz="2400" dirty="0"/>
              <a:t>(</a:t>
            </a:r>
            <a:r>
              <a:rPr lang="en" sz="2400" i="1" dirty="0"/>
              <a:t>n</a:t>
            </a:r>
            <a:r>
              <a:rPr lang="en" sz="2400" dirty="0"/>
              <a:t>) = 0. </a:t>
            </a:r>
          </a:p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30851DD-5876-31B6-C57C-BB1D9D4E10DC}"/>
              </a:ext>
            </a:extLst>
          </p:cNvPr>
          <p:cNvSpPr txBox="1">
            <a:spLocks/>
          </p:cNvSpPr>
          <p:nvPr/>
        </p:nvSpPr>
        <p:spPr>
          <a:xfrm>
            <a:off x="818903" y="3429000"/>
            <a:ext cx="10858994" cy="132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Для начального числа 20 количество программ равно 1: существует только одна пустая программа, не содержащая ни одной команды. Можем записать: </a:t>
            </a:r>
            <a:r>
              <a:rPr lang="en" sz="2400" i="1" dirty="0"/>
              <a:t>K</a:t>
            </a:r>
            <a:r>
              <a:rPr lang="en" sz="2400" dirty="0"/>
              <a:t>(</a:t>
            </a:r>
            <a:r>
              <a:rPr lang="en" sz="2400" i="1" dirty="0"/>
              <a:t>n</a:t>
            </a:r>
            <a:r>
              <a:rPr lang="en" sz="2400" dirty="0"/>
              <a:t>) = 1 </a:t>
            </a:r>
            <a:r>
              <a:rPr lang="ru-RU" sz="2400" dirty="0"/>
              <a:t>при </a:t>
            </a:r>
            <a:r>
              <a:rPr lang="en" sz="2400" i="1" dirty="0"/>
              <a:t>n </a:t>
            </a:r>
            <a:r>
              <a:rPr lang="en" sz="2400" dirty="0"/>
              <a:t>= 20. </a:t>
            </a:r>
          </a:p>
          <a:p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7B46D1E-6DF5-9CEC-2AA8-0A0E58E12D1F}"/>
              </a:ext>
            </a:extLst>
          </p:cNvPr>
          <p:cNvSpPr txBox="1">
            <a:spLocks/>
          </p:cNvSpPr>
          <p:nvPr/>
        </p:nvSpPr>
        <p:spPr>
          <a:xfrm>
            <a:off x="818903" y="4458610"/>
            <a:ext cx="10858994" cy="20289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Любое число </a:t>
            </a:r>
            <a:r>
              <a:rPr lang="en" sz="2400" i="1" dirty="0"/>
              <a:t>n </a:t>
            </a:r>
            <a:r>
              <a:rPr lang="en" sz="2400" dirty="0"/>
              <a:t>&gt; 20 </a:t>
            </a:r>
            <a:r>
              <a:rPr lang="ru-RU" sz="2400" dirty="0"/>
              <a:t>может быть получено из чисел </a:t>
            </a:r>
            <a:r>
              <a:rPr lang="en" sz="2400" i="1" dirty="0"/>
              <a:t>n </a:t>
            </a:r>
            <a:r>
              <a:rPr lang="en" sz="2400" dirty="0"/>
              <a:t>– 1, </a:t>
            </a:r>
            <a:r>
              <a:rPr lang="en" sz="2400" i="1" dirty="0"/>
              <a:t>n </a:t>
            </a:r>
            <a:r>
              <a:rPr lang="en" sz="2400" dirty="0"/>
              <a:t>– 2 </a:t>
            </a:r>
            <a:r>
              <a:rPr lang="ru-RU" sz="2400" dirty="0"/>
              <a:t>и </a:t>
            </a:r>
            <a:r>
              <a:rPr lang="en" sz="2400" i="1" dirty="0"/>
              <a:t>n </a:t>
            </a:r>
            <a:r>
              <a:rPr lang="en" sz="2400" dirty="0"/>
              <a:t>– 4 </a:t>
            </a:r>
            <a:r>
              <a:rPr lang="ru-RU" sz="2400" dirty="0"/>
              <a:t>одной командой, входящей в систему команд исполнителя — прибавь 1, прибавь 2 и прибавь 4 соответственно. При этом каждая программа получения из исходного числа чисел </a:t>
            </a:r>
            <a:r>
              <a:rPr lang="en" sz="2400" i="1" dirty="0"/>
              <a:t>n</a:t>
            </a:r>
            <a:r>
              <a:rPr lang="en" sz="2400" dirty="0"/>
              <a:t>–1, </a:t>
            </a:r>
            <a:r>
              <a:rPr lang="en" sz="2400" i="1" dirty="0"/>
              <a:t>n</a:t>
            </a:r>
            <a:r>
              <a:rPr lang="en" sz="2400" dirty="0"/>
              <a:t>–2 </a:t>
            </a:r>
            <a:r>
              <a:rPr lang="ru-RU" sz="2400" dirty="0"/>
              <a:t>и </a:t>
            </a:r>
            <a:r>
              <a:rPr lang="en" sz="2400" i="1" dirty="0"/>
              <a:t>n</a:t>
            </a:r>
            <a:r>
              <a:rPr lang="en" sz="2400" dirty="0"/>
              <a:t>–4 </a:t>
            </a:r>
            <a:r>
              <a:rPr lang="ru-RU" sz="2400" dirty="0"/>
              <a:t>удлинится на одну команду и будет приводить к числу </a:t>
            </a:r>
            <a:r>
              <a:rPr lang="en" sz="2400" i="1" dirty="0"/>
              <a:t>n</a:t>
            </a:r>
            <a:r>
              <a:rPr lang="en" sz="2400" dirty="0"/>
              <a:t>. </a:t>
            </a:r>
            <a:r>
              <a:rPr lang="ru-RU" sz="2400" dirty="0"/>
              <a:t>Следовательно, </a:t>
            </a:r>
            <a:r>
              <a:rPr lang="en" sz="2400" i="1" dirty="0"/>
              <a:t>K</a:t>
            </a:r>
            <a:r>
              <a:rPr lang="en" sz="2400" dirty="0"/>
              <a:t>(</a:t>
            </a:r>
            <a:r>
              <a:rPr lang="en" sz="2400" i="1" dirty="0"/>
              <a:t>n</a:t>
            </a:r>
            <a:r>
              <a:rPr lang="en" sz="2400" dirty="0"/>
              <a:t>) = </a:t>
            </a:r>
            <a:r>
              <a:rPr lang="en" sz="2400" i="1" dirty="0"/>
              <a:t>K</a:t>
            </a:r>
            <a:r>
              <a:rPr lang="en" sz="2400" dirty="0"/>
              <a:t>(</a:t>
            </a:r>
            <a:r>
              <a:rPr lang="en" sz="2400" i="1" dirty="0"/>
              <a:t>n </a:t>
            </a:r>
            <a:r>
              <a:rPr lang="en" sz="2400" dirty="0"/>
              <a:t>– 1) + + </a:t>
            </a:r>
            <a:r>
              <a:rPr lang="en" sz="2400" i="1" dirty="0"/>
              <a:t>K</a:t>
            </a:r>
            <a:r>
              <a:rPr lang="en" sz="2400" dirty="0"/>
              <a:t>(</a:t>
            </a:r>
            <a:r>
              <a:rPr lang="en" sz="2400" i="1" dirty="0"/>
              <a:t>n </a:t>
            </a:r>
            <a:r>
              <a:rPr lang="en" sz="2400" dirty="0"/>
              <a:t>– 2) + </a:t>
            </a:r>
            <a:r>
              <a:rPr lang="en" sz="2400" i="1" dirty="0"/>
              <a:t>K</a:t>
            </a:r>
            <a:r>
              <a:rPr lang="en" sz="2400" dirty="0"/>
              <a:t>(</a:t>
            </a:r>
            <a:r>
              <a:rPr lang="en" sz="2400" i="1" dirty="0"/>
              <a:t>n </a:t>
            </a:r>
            <a:r>
              <a:rPr lang="en" sz="2400" dirty="0"/>
              <a:t>– 4).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711EE-D3F0-A013-F23C-7A29D098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4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C80EA45-BB34-406B-B01C-1ACE5C4D5B46}"/>
              </a:ext>
            </a:extLst>
          </p:cNvPr>
          <p:cNvSpPr txBox="1">
            <a:spLocks/>
          </p:cNvSpPr>
          <p:nvPr/>
        </p:nvSpPr>
        <p:spPr>
          <a:xfrm>
            <a:off x="818903" y="1737892"/>
            <a:ext cx="11208974" cy="1691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effectLst/>
              </a:rPr>
              <a:t>Запишем все соотношения, определяющие функцию</a:t>
            </a:r>
          </a:p>
          <a:p>
            <a:r>
              <a:rPr lang="ru-RU" sz="2400" i="1" dirty="0">
                <a:effectLst/>
              </a:rPr>
              <a:t>К</a:t>
            </a:r>
            <a:r>
              <a:rPr lang="ru-RU" sz="2400" dirty="0">
                <a:effectLst/>
              </a:rPr>
              <a:t>(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): </a:t>
            </a:r>
            <a:r>
              <a:rPr lang="en" sz="2400" i="1" dirty="0">
                <a:effectLst/>
              </a:rPr>
              <a:t>K</a:t>
            </a:r>
            <a:r>
              <a:rPr lang="en" sz="2400" dirty="0">
                <a:effectLst/>
              </a:rPr>
              <a:t>(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)=0 </a:t>
            </a:r>
            <a:r>
              <a:rPr lang="ru-RU" sz="2400" dirty="0">
                <a:effectLst/>
              </a:rPr>
              <a:t>при 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&lt;20;</a:t>
            </a:r>
            <a:br>
              <a:rPr lang="en" sz="2400" dirty="0">
                <a:effectLst/>
              </a:rPr>
            </a:br>
            <a:r>
              <a:rPr lang="en" sz="2400" i="1" dirty="0">
                <a:effectLst/>
              </a:rPr>
              <a:t>K</a:t>
            </a:r>
            <a:r>
              <a:rPr lang="en" sz="2400" dirty="0">
                <a:effectLst/>
              </a:rPr>
              <a:t>(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)=1 </a:t>
            </a:r>
            <a:r>
              <a:rPr lang="ru-RU" sz="2400" dirty="0">
                <a:effectLst/>
              </a:rPr>
              <a:t>при 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=20;</a:t>
            </a:r>
            <a:br>
              <a:rPr lang="en" sz="2400" dirty="0">
                <a:effectLst/>
              </a:rPr>
            </a:br>
            <a:r>
              <a:rPr lang="en" sz="2400" i="1" dirty="0">
                <a:effectLst/>
              </a:rPr>
              <a:t>K</a:t>
            </a:r>
            <a:r>
              <a:rPr lang="en" sz="2400" dirty="0">
                <a:effectLst/>
              </a:rPr>
              <a:t>(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)=</a:t>
            </a:r>
            <a:r>
              <a:rPr lang="en" sz="2400" i="1" dirty="0">
                <a:effectLst/>
              </a:rPr>
              <a:t>K</a:t>
            </a:r>
            <a:r>
              <a:rPr lang="en" sz="2400" dirty="0">
                <a:effectLst/>
              </a:rPr>
              <a:t>(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–1)+</a:t>
            </a:r>
            <a:r>
              <a:rPr lang="en" sz="2400" i="1" dirty="0">
                <a:effectLst/>
              </a:rPr>
              <a:t>K</a:t>
            </a:r>
            <a:r>
              <a:rPr lang="en" sz="2400" dirty="0">
                <a:effectLst/>
              </a:rPr>
              <a:t>(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–2)+</a:t>
            </a:r>
            <a:r>
              <a:rPr lang="en" sz="2400" i="1" dirty="0">
                <a:effectLst/>
              </a:rPr>
              <a:t>K</a:t>
            </a:r>
            <a:r>
              <a:rPr lang="en" sz="2400" dirty="0">
                <a:effectLst/>
              </a:rPr>
              <a:t>(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–4) </a:t>
            </a:r>
            <a:r>
              <a:rPr lang="ru-RU" sz="2400" dirty="0">
                <a:effectLst/>
              </a:rPr>
              <a:t>при </a:t>
            </a:r>
            <a:r>
              <a:rPr lang="en" sz="2400" i="1" dirty="0">
                <a:effectLst/>
              </a:rPr>
              <a:t>n</a:t>
            </a:r>
            <a:r>
              <a:rPr lang="en" sz="2400" dirty="0">
                <a:effectLst/>
              </a:rPr>
              <a:t>&gt;20.</a:t>
            </a:r>
            <a:br>
              <a:rPr lang="en" sz="1800" dirty="0">
                <a:effectLst/>
                <a:latin typeface="SchoolBookCSanPin"/>
              </a:rPr>
            </a:br>
            <a:endParaRPr lang="en" sz="1600" dirty="0"/>
          </a:p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B30851DD-5876-31B6-C57C-BB1D9D4E10DC}"/>
              </a:ext>
            </a:extLst>
          </p:cNvPr>
          <p:cNvSpPr txBox="1">
            <a:spLocks/>
          </p:cNvSpPr>
          <p:nvPr/>
        </p:nvSpPr>
        <p:spPr>
          <a:xfrm>
            <a:off x="818903" y="3429000"/>
            <a:ext cx="10858994" cy="61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Заполним по этой формуле таблицу для всех значений </a:t>
            </a:r>
            <a:r>
              <a:rPr lang="en" sz="2400" i="1" dirty="0"/>
              <a:t>n </a:t>
            </a:r>
            <a:r>
              <a:rPr lang="ru-RU" sz="2400" dirty="0"/>
              <a:t>от 20 до 30: </a:t>
            </a:r>
          </a:p>
          <a:p>
            <a:endParaRPr lang="ru-RU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7B46D1E-6DF5-9CEC-2AA8-0A0E58E12D1F}"/>
              </a:ext>
            </a:extLst>
          </p:cNvPr>
          <p:cNvSpPr txBox="1">
            <a:spLocks/>
          </p:cNvSpPr>
          <p:nvPr/>
        </p:nvSpPr>
        <p:spPr>
          <a:xfrm>
            <a:off x="818903" y="5329957"/>
            <a:ext cx="10858994" cy="111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Итак, существует 169 различных программ, с помощью которых исполнитель Плюс может преобразовать число 20 в 30. 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160D6B-5E35-58B0-4C7B-E120081D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03" y="4101753"/>
            <a:ext cx="10488216" cy="97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C0E93-8E30-F728-68DF-4D8B7BA1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AED0B-A48D-A890-249E-5E759012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581721"/>
            <a:ext cx="10858994" cy="2304475"/>
          </a:xfrm>
        </p:spPr>
        <p:txBody>
          <a:bodyPr/>
          <a:lstStyle/>
          <a:p>
            <a:r>
              <a:rPr lang="ru-RU" sz="2400" dirty="0">
                <a:effectLst/>
              </a:rPr>
              <a:t>Пусть исполнитель Плюс должен преобразовать число 0 в число 15, причём за получение каждого из чисел от 1 до 15 ему будет начислено некоторое количество баллов от 1 до 3. Баллы за получение числа</a:t>
            </a: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effectLst/>
              </a:rPr>
              <a:t>задаются значением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Price[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ru-RU" sz="2400" dirty="0">
                <a:effectLst/>
              </a:rPr>
              <a:t>массива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Price</a:t>
            </a:r>
            <a:r>
              <a:rPr lang="en" sz="2400" dirty="0">
                <a:effectLst/>
              </a:rPr>
              <a:t>. </a:t>
            </a:r>
            <a:endParaRPr lang="en" sz="2400" dirty="0"/>
          </a:p>
          <a:p>
            <a:r>
              <a:rPr lang="ru-RU" sz="2400" dirty="0">
                <a:effectLst/>
              </a:rPr>
              <a:t>Необходимо найти максимальное количество баллов, которое может набрать Плюс, преобразовав исходное число 0 в число-результат 15. 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458F8-0BA0-7FCB-09C4-7CD81673B4F5}"/>
              </a:ext>
            </a:extLst>
          </p:cNvPr>
          <p:cNvSpPr txBox="1"/>
          <p:nvPr/>
        </p:nvSpPr>
        <p:spPr>
          <a:xfrm>
            <a:off x="671946" y="3758556"/>
            <a:ext cx="108481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Создадим одномерный массив </a:t>
            </a:r>
            <a:r>
              <a:rPr lang="en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Price 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 16 элементов и заполним его случайными числами от 1 до 3: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33D06-F3B2-6A42-2DAC-E796578A816B}"/>
              </a:ext>
            </a:extLst>
          </p:cNvPr>
          <p:cNvSpPr txBox="1"/>
          <p:nvPr/>
        </p:nvSpPr>
        <p:spPr>
          <a:xfrm>
            <a:off x="5495645" y="4139777"/>
            <a:ext cx="515269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= 16</a:t>
            </a:r>
            <a:b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Price = [0] * N</a:t>
            </a:r>
            <a:b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4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random </a:t>
            </a:r>
            <a:r>
              <a:rPr lang="en" sz="24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" sz="2400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endParaRPr lang="ru-RU" sz="2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" sz="2400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4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range(1,N):</a:t>
            </a:r>
            <a:endParaRPr lang="ru-RU" sz="24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538163"/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Price[</a:t>
            </a:r>
            <a:r>
              <a:rPr lang="en" sz="2400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" sz="2400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(1, 3)</a:t>
            </a:r>
            <a:endParaRPr lang="ru-RU" sz="24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print(Price) </a:t>
            </a:r>
            <a:endParaRPr lang="en" sz="2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39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C0E93-8E30-F728-68DF-4D8B7BA11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9AED0B-A48D-A890-249E-5E7590122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581721"/>
            <a:ext cx="11338346" cy="2304475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Максимальное количество баллов, которые можно собрать в процессе получения числа 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/>
              <a:t>, </a:t>
            </a:r>
            <a:r>
              <a:rPr lang="ru-RU" sz="2600" dirty="0"/>
              <a:t>будем сохранять в элементе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В[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" sz="2600" dirty="0"/>
              <a:t> </a:t>
            </a:r>
            <a:r>
              <a:rPr lang="ru-RU" sz="2600" dirty="0"/>
              <a:t>массива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В</a:t>
            </a:r>
            <a:r>
              <a:rPr lang="ru-RU" sz="2600" dirty="0"/>
              <a:t>. </a:t>
            </a:r>
          </a:p>
          <a:p>
            <a:r>
              <a:rPr lang="ru-RU" sz="2600" dirty="0"/>
              <a:t>Так как число 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/>
              <a:t> </a:t>
            </a:r>
            <a:r>
              <a:rPr lang="ru-RU" sz="2600" dirty="0"/>
              <a:t>получается из чисел 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– 1</a:t>
            </a:r>
            <a:r>
              <a:rPr lang="en" sz="2600" dirty="0"/>
              <a:t> (</a:t>
            </a:r>
            <a:r>
              <a:rPr lang="ru-RU" sz="2600" dirty="0"/>
              <a:t>командой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1</a:t>
            </a:r>
            <a:r>
              <a:rPr lang="ru-RU" sz="2600" dirty="0"/>
              <a:t>), 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– 2 </a:t>
            </a:r>
            <a:r>
              <a:rPr lang="en" sz="2600" dirty="0"/>
              <a:t>(</a:t>
            </a:r>
            <a:r>
              <a:rPr lang="ru-RU" sz="2600" dirty="0"/>
              <a:t>командой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2</a:t>
            </a:r>
            <a:r>
              <a:rPr lang="ru-RU" sz="2600" dirty="0"/>
              <a:t>), 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– 4 </a:t>
            </a:r>
            <a:r>
              <a:rPr lang="en" sz="2600" dirty="0"/>
              <a:t>(</a:t>
            </a:r>
            <a:r>
              <a:rPr lang="ru-RU" sz="2600" dirty="0"/>
              <a:t>командой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прибавь 4</a:t>
            </a:r>
            <a:r>
              <a:rPr lang="ru-RU" sz="2600" dirty="0"/>
              <a:t>), то значение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В[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ru-RU" sz="2600" dirty="0"/>
              <a:t>можно вычислить так: </a:t>
            </a:r>
          </a:p>
          <a:p>
            <a:pPr algn="ctr"/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В[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] = m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ах(В[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i-1],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В[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i-2], </a:t>
            </a:r>
            <a:r>
              <a:rPr lang="ru-RU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В[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i-4])+Price[</a:t>
            </a:r>
            <a:r>
              <a:rPr lang="en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458F8-0BA0-7FCB-09C4-7CD81673B4F5}"/>
              </a:ext>
            </a:extLst>
          </p:cNvPr>
          <p:cNvSpPr txBox="1"/>
          <p:nvPr/>
        </p:nvSpPr>
        <p:spPr>
          <a:xfrm>
            <a:off x="671946" y="3758556"/>
            <a:ext cx="108481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Соответствующий фрагмент программного кода имеет вид: </a:t>
            </a:r>
            <a:endParaRPr 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33D06-F3B2-6A42-2DAC-E796578A816B}"/>
              </a:ext>
            </a:extLst>
          </p:cNvPr>
          <p:cNvSpPr txBox="1"/>
          <p:nvPr/>
        </p:nvSpPr>
        <p:spPr>
          <a:xfrm>
            <a:off x="3526168" y="4132210"/>
            <a:ext cx="770595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[0]*N</a:t>
            </a:r>
            <a:b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B[1] = Price[1]</a:t>
            </a:r>
            <a:b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B[2] = max(B[1], Price[2]) + Price[2]</a:t>
            </a:r>
            <a:endParaRPr lang="ru-RU" sz="20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B[3] = B[2] + Price[3]</a:t>
            </a:r>
            <a:b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0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range(4, N):</a:t>
            </a:r>
            <a:endParaRPr lang="ru-RU" sz="20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590550"/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B[</a:t>
            </a:r>
            <a:r>
              <a:rPr lang="en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max(B[</a:t>
            </a:r>
            <a:r>
              <a:rPr lang="en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—1], B[</a:t>
            </a:r>
            <a:r>
              <a:rPr lang="en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—2], B[</a:t>
            </a:r>
            <a:r>
              <a:rPr lang="en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—4]) + Price[</a:t>
            </a:r>
            <a:r>
              <a:rPr lang="en" sz="20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ru-RU" sz="20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0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print(B[15]) </a:t>
            </a:r>
            <a:endParaRPr lang="en" sz="28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9779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10464-5C6A-F88C-6C9B-E463A530E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E406A-EDC0-C445-CD8B-2147DEC0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9"/>
            <a:ext cx="10858994" cy="153075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effectLst/>
              </a:rPr>
              <a:t>Предположим, персонажу некоторой игры необходимо пройти по лабиринту из пункта </a:t>
            </a:r>
            <a:r>
              <a:rPr lang="ru-RU" sz="2400" i="1" dirty="0">
                <a:effectLst/>
              </a:rPr>
              <a:t>А </a:t>
            </a:r>
            <a:r>
              <a:rPr lang="ru-RU" sz="2400" dirty="0">
                <a:effectLst/>
              </a:rPr>
              <a:t>в пункт </a:t>
            </a:r>
            <a:r>
              <a:rPr lang="ru-RU" sz="2400" i="1" dirty="0">
                <a:effectLst/>
              </a:rPr>
              <a:t>В</a:t>
            </a:r>
            <a:r>
              <a:rPr lang="ru-RU" sz="2400" dirty="0">
                <a:effectLst/>
              </a:rPr>
              <a:t>, набрав при этом как можно меньше штрафных баллов, количество которых указано в клетках лабиринта, причём перемещаться можно только вниз или вправо.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5313A3-6612-4D5F-7B70-9B60104A2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604" y="3429000"/>
            <a:ext cx="2959100" cy="2933700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6208FE9-1C3D-B65F-F041-FA66F5413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840888"/>
              </p:ext>
            </p:extLst>
          </p:nvPr>
        </p:nvGraphicFramePr>
        <p:xfrm>
          <a:off x="6383215" y="3448679"/>
          <a:ext cx="2959100" cy="261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5">
                  <a:extLst>
                    <a:ext uri="{9D8B030D-6E8A-4147-A177-3AD203B41FA5}">
                      <a16:colId xmlns:a16="http://schemas.microsoft.com/office/drawing/2014/main" val="182495708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15602391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423750019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54956410"/>
                    </a:ext>
                  </a:extLst>
                </a:gridCol>
              </a:tblGrid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114376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8933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30568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92562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C7F278-AED8-6E1C-33B6-973272BAB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85115"/>
              </p:ext>
            </p:extLst>
          </p:nvPr>
        </p:nvGraphicFramePr>
        <p:xfrm>
          <a:off x="6383215" y="3450772"/>
          <a:ext cx="2959100" cy="261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5">
                  <a:extLst>
                    <a:ext uri="{9D8B030D-6E8A-4147-A177-3AD203B41FA5}">
                      <a16:colId xmlns:a16="http://schemas.microsoft.com/office/drawing/2014/main" val="182495708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15602391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423750019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54956410"/>
                    </a:ext>
                  </a:extLst>
                </a:gridCol>
              </a:tblGrid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114376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8933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30568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9256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FBA9DB0-7E02-C92A-5752-6EFFA9D5F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19307"/>
              </p:ext>
            </p:extLst>
          </p:nvPr>
        </p:nvGraphicFramePr>
        <p:xfrm>
          <a:off x="6383215" y="3451104"/>
          <a:ext cx="2959100" cy="261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5">
                  <a:extLst>
                    <a:ext uri="{9D8B030D-6E8A-4147-A177-3AD203B41FA5}">
                      <a16:colId xmlns:a16="http://schemas.microsoft.com/office/drawing/2014/main" val="182495708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15602391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423750019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54956410"/>
                    </a:ext>
                  </a:extLst>
                </a:gridCol>
              </a:tblGrid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114376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8933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30568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9256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46F2C35-56B1-3059-B8EC-C7B2CBC5B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867974"/>
              </p:ext>
            </p:extLst>
          </p:nvPr>
        </p:nvGraphicFramePr>
        <p:xfrm>
          <a:off x="6383215" y="3446586"/>
          <a:ext cx="2959100" cy="261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5">
                  <a:extLst>
                    <a:ext uri="{9D8B030D-6E8A-4147-A177-3AD203B41FA5}">
                      <a16:colId xmlns:a16="http://schemas.microsoft.com/office/drawing/2014/main" val="182495708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15602391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423750019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54956410"/>
                    </a:ext>
                  </a:extLst>
                </a:gridCol>
              </a:tblGrid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114376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8933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30568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9256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0F8141E-F29D-4242-A24F-B29C3C07E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23219"/>
              </p:ext>
            </p:extLst>
          </p:nvPr>
        </p:nvGraphicFramePr>
        <p:xfrm>
          <a:off x="6383215" y="3446253"/>
          <a:ext cx="2959100" cy="261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5">
                  <a:extLst>
                    <a:ext uri="{9D8B030D-6E8A-4147-A177-3AD203B41FA5}">
                      <a16:colId xmlns:a16="http://schemas.microsoft.com/office/drawing/2014/main" val="182495708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15602391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423750019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54956410"/>
                    </a:ext>
                  </a:extLst>
                </a:gridCol>
              </a:tblGrid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114376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8933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30568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92562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ABD8358E-73A9-694B-0951-65FB7AA86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746579"/>
              </p:ext>
            </p:extLst>
          </p:nvPr>
        </p:nvGraphicFramePr>
        <p:xfrm>
          <a:off x="6383215" y="3446253"/>
          <a:ext cx="2959100" cy="261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5">
                  <a:extLst>
                    <a:ext uri="{9D8B030D-6E8A-4147-A177-3AD203B41FA5}">
                      <a16:colId xmlns:a16="http://schemas.microsoft.com/office/drawing/2014/main" val="182495708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15602391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423750019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54956410"/>
                    </a:ext>
                  </a:extLst>
                </a:gridCol>
              </a:tblGrid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114376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8933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30568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92562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FDAD3A5-B7A6-DC8D-F599-5408C1609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837861"/>
              </p:ext>
            </p:extLst>
          </p:nvPr>
        </p:nvGraphicFramePr>
        <p:xfrm>
          <a:off x="6383215" y="3446252"/>
          <a:ext cx="2959100" cy="261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75">
                  <a:extLst>
                    <a:ext uri="{9D8B030D-6E8A-4147-A177-3AD203B41FA5}">
                      <a16:colId xmlns:a16="http://schemas.microsoft.com/office/drawing/2014/main" val="1824957086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156023918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423750019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654956410"/>
                    </a:ext>
                  </a:extLst>
                </a:gridCol>
              </a:tblGrid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3114376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8933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2630568"/>
                  </a:ext>
                </a:extLst>
              </a:tr>
              <a:tr h="654503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69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5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D6DA-478E-7BC4-DD5E-7BD6D106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C768C-DC0F-1004-53D7-9D7B49198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98248"/>
            <a:ext cx="10464140" cy="4547423"/>
          </a:xfrm>
        </p:spPr>
        <p:txBody>
          <a:bodyPr/>
          <a:lstStyle/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= [[0,9,1,7], [3,2,8,9], [5,3,8,4], [3,3,6,0]]</a:t>
            </a:r>
            <a:endParaRPr lang="e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range(1, 4):</a:t>
            </a:r>
          </a:p>
          <a:p>
            <a:pPr indent="715963"/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A[0][j] += A[0]0[j-1]</a:t>
            </a:r>
            <a:endParaRPr lang="ru-RU" sz="24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range(1, 4):</a:t>
            </a:r>
          </a:p>
          <a:p>
            <a:pPr indent="715963"/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A[i][0] += A[i-1][0]</a:t>
            </a:r>
          </a:p>
          <a:p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 </a:t>
            </a:r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range(1, 4):</a:t>
            </a:r>
          </a:p>
          <a:p>
            <a:pPr indent="714375"/>
            <a:r>
              <a:rPr lang="en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 </a:t>
            </a:r>
            <a:r>
              <a:rPr lang="en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range (1, 4):</a:t>
            </a:r>
          </a:p>
          <a:p>
            <a:pPr indent="1525588"/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][j]j += min(A[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][j-1], A[i-1][j])</a:t>
            </a:r>
          </a:p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print(A[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][j]) </a:t>
            </a:r>
            <a:endParaRPr lang="e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44A2A36-709E-6E6D-F30A-1E23FCF4D4C8}"/>
              </a:ext>
            </a:extLst>
          </p:cNvPr>
          <p:cNvSpPr/>
          <p:nvPr/>
        </p:nvSpPr>
        <p:spPr>
          <a:xfrm>
            <a:off x="578545" y="1975638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706A221-7A56-F80C-62EA-E65F433F5596}"/>
              </a:ext>
            </a:extLst>
          </p:cNvPr>
          <p:cNvSpPr/>
          <p:nvPr/>
        </p:nvSpPr>
        <p:spPr>
          <a:xfrm>
            <a:off x="585219" y="2439137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A52E5B9-E042-C40F-ED5A-9806B72F7351}"/>
              </a:ext>
            </a:extLst>
          </p:cNvPr>
          <p:cNvSpPr/>
          <p:nvPr/>
        </p:nvSpPr>
        <p:spPr>
          <a:xfrm>
            <a:off x="578545" y="2923131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23F00D3-5F4C-F261-0448-E04CB7AD4195}"/>
              </a:ext>
            </a:extLst>
          </p:cNvPr>
          <p:cNvSpPr/>
          <p:nvPr/>
        </p:nvSpPr>
        <p:spPr>
          <a:xfrm>
            <a:off x="578545" y="3362527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EEC3AAE-BA34-241F-F4DA-5FB2CB9DDBE7}"/>
              </a:ext>
            </a:extLst>
          </p:cNvPr>
          <p:cNvSpPr/>
          <p:nvPr/>
        </p:nvSpPr>
        <p:spPr>
          <a:xfrm>
            <a:off x="578545" y="3836236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5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FFF7B5C-F4CD-DDC0-232D-9F47BC812C06}"/>
              </a:ext>
            </a:extLst>
          </p:cNvPr>
          <p:cNvSpPr/>
          <p:nvPr/>
        </p:nvSpPr>
        <p:spPr>
          <a:xfrm>
            <a:off x="578545" y="4268957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6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436A4BB-ED25-DA25-1D0C-48E001C9AD6F}"/>
              </a:ext>
            </a:extLst>
          </p:cNvPr>
          <p:cNvSpPr/>
          <p:nvPr/>
        </p:nvSpPr>
        <p:spPr>
          <a:xfrm>
            <a:off x="578545" y="4729495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7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22FF34B-4127-E996-FE05-ADC0683E5A74}"/>
              </a:ext>
            </a:extLst>
          </p:cNvPr>
          <p:cNvSpPr/>
          <p:nvPr/>
        </p:nvSpPr>
        <p:spPr>
          <a:xfrm>
            <a:off x="578545" y="5177513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8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25438E8-0539-DBC4-A28A-FB8CA1071822}"/>
              </a:ext>
            </a:extLst>
          </p:cNvPr>
          <p:cNvSpPr/>
          <p:nvPr/>
        </p:nvSpPr>
        <p:spPr>
          <a:xfrm>
            <a:off x="578545" y="5622940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9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60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4">
            <a:extLst>
              <a:ext uri="{FF2B5EF4-FFF2-40B4-BE49-F238E27FC236}">
                <a16:creationId xmlns:a16="http://schemas.microsoft.com/office/drawing/2014/main" id="{3CFD728B-0E41-4BC8-423D-1DD88E09A82B}"/>
              </a:ext>
            </a:extLst>
          </p:cNvPr>
          <p:cNvSpPr txBox="1">
            <a:spLocks/>
          </p:cNvSpPr>
          <p:nvPr/>
        </p:nvSpPr>
        <p:spPr>
          <a:xfrm>
            <a:off x="1687010" y="228600"/>
            <a:ext cx="10202095" cy="5207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AB5EC"/>
              </a:buClr>
              <a:buFont typeface="Системный шрифт, обычный"/>
              <a:buChar char="✦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AB5EC"/>
              </a:buClr>
              <a:buFont typeface="Системный шрифт, обычный"/>
              <a:buChar char="✦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Динамическое программирование 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метод решения задач, состоящий в том, что исходная задача разбивается на более мелкие подзадачи, они — на ещё меньшие и т. д., пока не получатся простейшие задачи, решение которых уже известно. Решения простейших задач используются при решении задач более крупных и т. д., пока не будет получено решение исходной задачи. Делается это, как правило, с помощью рекурсии.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реализации рекурсивных алгоритмов одни и те же значения вычисляются по несколько раз. Такая организация вычислений нерациональна. Чтобы не вычислять одни и те же значения многократно, часто используется </a:t>
            </a:r>
            <a:r>
              <a:rPr lang="ru-RU" sz="20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мемоизация</a:t>
            </a: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сохранение результатов промежуточных вычислять. В случае если какое-то значение уже вычислялось, оно не вычисляется повторно, а используется ранее вычисленный результат.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Вместо рекурсивных алгоритмов можно использовать циклические алгоритмы.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04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8F063F-CCE0-7541-8D6F-67C1012C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ru-RU" sz="2400" dirty="0">
                    <a:effectLst/>
                  </a:rPr>
                  <a:t>Алгоритм вычисления значения функции </a:t>
                </a:r>
                <a:r>
                  <a:rPr lang="en" sz="2400" i="1" dirty="0">
                    <a:effectLst/>
                  </a:rPr>
                  <a:t>F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n</a:t>
                </a:r>
                <a:r>
                  <a:rPr lang="en" sz="2400" dirty="0">
                    <a:effectLst/>
                  </a:rPr>
                  <a:t>), </a:t>
                </a:r>
                <a:r>
                  <a:rPr lang="ru-RU" sz="2400" dirty="0">
                    <a:effectLst/>
                  </a:rPr>
                  <a:t>где </a:t>
                </a:r>
                <a:r>
                  <a:rPr lang="en" sz="2400" i="1" dirty="0">
                    <a:effectLst/>
                  </a:rPr>
                  <a:t>n </a:t>
                </a:r>
                <a:r>
                  <a:rPr lang="en" sz="2400" dirty="0">
                    <a:effectLst/>
                  </a:rPr>
                  <a:t>— </a:t>
                </a:r>
                <a:r>
                  <a:rPr lang="ru-RU" sz="2400" dirty="0">
                    <a:effectLst/>
                  </a:rPr>
                  <a:t>натуральное число, задан следующими соотношениями: </a:t>
                </a:r>
              </a:p>
              <a:p>
                <a:r>
                  <a:rPr lang="en" sz="2400" i="1" dirty="0">
                    <a:effectLst/>
                  </a:rPr>
                  <a:t>F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n</a:t>
                </a:r>
                <a:r>
                  <a:rPr lang="en" sz="2400" dirty="0">
                    <a:effectLst/>
                  </a:rPr>
                  <a:t>) = 2 </a:t>
                </a:r>
                <a:r>
                  <a:rPr lang="ru-RU" sz="2400" dirty="0">
                    <a:effectLst/>
                  </a:rPr>
                  <a:t>при </a:t>
                </a:r>
                <a:r>
                  <a:rPr lang="en" sz="2400" i="1" dirty="0">
                    <a:effectLst/>
                  </a:rPr>
                  <a:t>n </a:t>
                </a:r>
                <a14:m>
                  <m:oMath xmlns:m="http://schemas.openxmlformats.org/officeDocument/2006/math">
                    <m:r>
                      <a:rPr lang="en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" sz="2400" dirty="0">
                    <a:effectLst/>
                  </a:rPr>
                  <a:t> 2;</a:t>
                </a:r>
                <a:endParaRPr lang="ru-RU" sz="2400" dirty="0">
                  <a:effectLst/>
                </a:endParaRPr>
              </a:p>
              <a:p>
                <a:r>
                  <a:rPr lang="en" sz="2400" i="1" dirty="0">
                    <a:effectLst/>
                  </a:rPr>
                  <a:t>F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n</a:t>
                </a:r>
                <a:r>
                  <a:rPr lang="en" sz="2400" dirty="0">
                    <a:effectLst/>
                  </a:rPr>
                  <a:t>) = </a:t>
                </a:r>
                <a:r>
                  <a:rPr lang="en" sz="2400" i="1" dirty="0">
                    <a:effectLst/>
                  </a:rPr>
                  <a:t>F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n </a:t>
                </a:r>
                <a:r>
                  <a:rPr lang="en" sz="2400" dirty="0">
                    <a:effectLst/>
                  </a:rPr>
                  <a:t>– 2) + </a:t>
                </a:r>
                <a:r>
                  <a:rPr lang="en" sz="2400" i="1" dirty="0">
                    <a:effectLst/>
                  </a:rPr>
                  <a:t>F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n </a:t>
                </a:r>
                <a:r>
                  <a:rPr lang="en" sz="2400" dirty="0">
                    <a:effectLst/>
                  </a:rPr>
                  <a:t>– 1) + </a:t>
                </a:r>
                <a:r>
                  <a:rPr lang="en" sz="2400" i="1" dirty="0">
                    <a:effectLst/>
                  </a:rPr>
                  <a:t>F</a:t>
                </a:r>
                <a:r>
                  <a:rPr lang="en" sz="2400" dirty="0">
                    <a:effectLst/>
                  </a:rPr>
                  <a:t>(</a:t>
                </a:r>
                <a:r>
                  <a:rPr lang="en" sz="2400" i="1" dirty="0">
                    <a:effectLst/>
                  </a:rPr>
                  <a:t>n </a:t>
                </a:r>
                <a:r>
                  <a:rPr lang="en" sz="2400" dirty="0">
                    <a:effectLst/>
                  </a:rPr>
                  <a:t>// 3) </a:t>
                </a:r>
                <a:r>
                  <a:rPr lang="ru-RU" sz="2400" dirty="0">
                    <a:effectLst/>
                  </a:rPr>
                  <a:t>при </a:t>
                </a:r>
                <a:r>
                  <a:rPr lang="en" sz="2400" i="1" dirty="0">
                    <a:effectLst/>
                  </a:rPr>
                  <a:t>n </a:t>
                </a:r>
                <a:r>
                  <a:rPr lang="en" sz="2400" dirty="0">
                    <a:effectLst/>
                  </a:rPr>
                  <a:t>&gt; 2.</a:t>
                </a:r>
                <a:endParaRPr lang="ru-RU" sz="2400" dirty="0">
                  <a:effectLst/>
                </a:endParaRPr>
              </a:p>
              <a:p>
                <a:r>
                  <a:rPr lang="ru-RU" sz="2400" dirty="0">
                    <a:effectLst/>
                  </a:rPr>
                  <a:t>Чему равно значение функции </a:t>
                </a:r>
                <a:r>
                  <a:rPr lang="en" sz="2400" i="1" dirty="0">
                    <a:effectLst/>
                  </a:rPr>
                  <a:t>F</a:t>
                </a:r>
                <a:r>
                  <a:rPr lang="en" sz="2400" dirty="0">
                    <a:effectLst/>
                  </a:rPr>
                  <a:t>(10)? </a:t>
                </a:r>
              </a:p>
              <a:p>
                <a:pPr indent="266700">
                  <a:defRPr/>
                </a:pPr>
                <a:endParaRPr lang="ru-RU" dirty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A8F063F-CCE0-7541-8D6F-67C1012C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7" t="-1950" r="-1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027276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На числовой прямой сидит Кузнечик, который может прыгать вправо на одну или на две единицы. Первоначально Кузнечик находится в точке с координатой 0. Определите количество различных маршрутов Кузнечика, приводящих его в точку с координатой 10. </a:t>
            </a:r>
          </a:p>
          <a:p>
            <a:r>
              <a:rPr lang="ru-RU" sz="2400" dirty="0">
                <a:effectLst/>
              </a:rPr>
              <a:t>Решите эту задачу двумя способами:</a:t>
            </a:r>
            <a:endParaRPr lang="ru-RU" sz="2400" dirty="0"/>
          </a:p>
          <a:p>
            <a:pPr marL="457200" indent="-457200">
              <a:buFont typeface="+mj-lt"/>
              <a:buAutoNum type="arabicParenR"/>
            </a:pPr>
            <a:r>
              <a:rPr lang="ru-RU" sz="2400" dirty="0">
                <a:effectLst/>
              </a:rPr>
              <a:t>выполнив необходимые вычисления вручную;</a:t>
            </a:r>
            <a:endParaRPr lang="ru-RU" sz="2400" dirty="0"/>
          </a:p>
          <a:p>
            <a:pPr marL="457200" indent="-457200">
              <a:buFont typeface="+mj-lt"/>
              <a:buAutoNum type="arabicParenR"/>
            </a:pPr>
            <a:r>
              <a:rPr lang="ru-RU" sz="2400" dirty="0">
                <a:effectLst/>
              </a:rPr>
              <a:t>написав программу и выполнив её на компьютере.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250694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3AE21DE-0999-C6C1-91F0-74157419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ДИНАМИЧЕСКОЕ ПРОГРАММРОВАНИЕ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EA6B754-FBF8-D89C-928A-9C7D9475B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397854"/>
            <a:ext cx="10858994" cy="220894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effectLst/>
              </a:rPr>
              <a:t>Динамическое программирование </a:t>
            </a:r>
            <a:r>
              <a:rPr lang="ru-RU" sz="2400" dirty="0">
                <a:effectLst/>
              </a:rPr>
              <a:t>— это метод решения задач, состоящий в том, что исходная задача разбивается на более мелкие подзадачи, они — на ещё меньшие и т. д., пока не получатся простейшие задачи, решение которых уже известно. Решения простейших задач используются при решении задач более крупных и т. д., пока не будет получено решение исходной задачи. </a:t>
            </a:r>
            <a:endParaRPr lang="ru-RU" sz="2400" dirty="0"/>
          </a:p>
        </p:txBody>
      </p:sp>
      <p:cxnSp>
        <p:nvCxnSpPr>
          <p:cNvPr id="10" name="Соединительная линия уступом 9">
            <a:extLst>
              <a:ext uri="{FF2B5EF4-FFF2-40B4-BE49-F238E27FC236}">
                <a16:creationId xmlns:a16="http://schemas.microsoft.com/office/drawing/2014/main" id="{22C84772-2B30-9FDD-32A5-759053973F06}"/>
              </a:ext>
            </a:extLst>
          </p:cNvPr>
          <p:cNvCxnSpPr/>
          <p:nvPr/>
        </p:nvCxnSpPr>
        <p:spPr>
          <a:xfrm flipV="1">
            <a:off x="5977467" y="4301066"/>
            <a:ext cx="2506133" cy="914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>
            <a:extLst>
              <a:ext uri="{FF2B5EF4-FFF2-40B4-BE49-F238E27FC236}">
                <a16:creationId xmlns:a16="http://schemas.microsoft.com/office/drawing/2014/main" id="{9AD984B3-92A8-1268-4E60-404589C882D3}"/>
              </a:ext>
            </a:extLst>
          </p:cNvPr>
          <p:cNvCxnSpPr/>
          <p:nvPr/>
        </p:nvCxnSpPr>
        <p:spPr>
          <a:xfrm flipV="1">
            <a:off x="4724400" y="5215466"/>
            <a:ext cx="2506133" cy="914400"/>
          </a:xfrm>
          <a:prstGeom prst="bentConnector3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97AD78C5-10E7-2A3A-5DA9-9AD7ACDF9423}"/>
              </a:ext>
            </a:extLst>
          </p:cNvPr>
          <p:cNvSpPr/>
          <p:nvPr/>
        </p:nvSpPr>
        <p:spPr>
          <a:xfrm>
            <a:off x="5926667" y="4504267"/>
            <a:ext cx="694267" cy="677333"/>
          </a:xfrm>
          <a:prstGeom prst="ellipse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03CB4F8-B127-6C83-80E0-C15DF7959A6C}"/>
              </a:ext>
            </a:extLst>
          </p:cNvPr>
          <p:cNvSpPr/>
          <p:nvPr/>
        </p:nvSpPr>
        <p:spPr>
          <a:xfrm>
            <a:off x="5207000" y="4088630"/>
            <a:ext cx="694267" cy="677333"/>
          </a:xfrm>
          <a:prstGeom prst="ellipse">
            <a:avLst/>
          </a:prstGeom>
          <a:solidFill>
            <a:schemeClr val="accent1">
              <a:alpha val="5536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1C1BB6B-C605-187A-9D94-CDF339044559}"/>
              </a:ext>
            </a:extLst>
          </p:cNvPr>
          <p:cNvSpPr/>
          <p:nvPr/>
        </p:nvSpPr>
        <p:spPr>
          <a:xfrm>
            <a:off x="4377266" y="4297988"/>
            <a:ext cx="694267" cy="677333"/>
          </a:xfrm>
          <a:prstGeom prst="ellipse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F3236C3-5ECE-447C-2C94-9C0FBE6FE146}"/>
              </a:ext>
            </a:extLst>
          </p:cNvPr>
          <p:cNvSpPr/>
          <p:nvPr/>
        </p:nvSpPr>
        <p:spPr>
          <a:xfrm>
            <a:off x="3850639" y="5181600"/>
            <a:ext cx="694267" cy="6773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4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У исполнителя Калькулятор две команды, которым присвоены номера: </a:t>
            </a:r>
          </a:p>
          <a:p>
            <a:pPr marL="457200" indent="-457200">
              <a:buAutoNum type="arabicPeriod"/>
            </a:pP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прибавь 2</a:t>
            </a:r>
          </a:p>
          <a:p>
            <a:pPr marL="457200" indent="-457200">
              <a:buAutoNum type="arabicPeriod"/>
            </a:pP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умножь на 2</a:t>
            </a:r>
          </a:p>
          <a:p>
            <a:r>
              <a:rPr lang="ru-RU" sz="2400" dirty="0">
                <a:effectLst/>
              </a:rPr>
              <a:t>Сколько есть программ, которые число 1 преобразуют в число 24?</a:t>
            </a:r>
          </a:p>
          <a:p>
            <a:r>
              <a:rPr lang="ru-RU" sz="2400" dirty="0">
                <a:effectLst/>
              </a:rPr>
              <a:t>Решите эту задачу двумя способами:</a:t>
            </a:r>
            <a:endParaRPr lang="ru-RU" sz="2400" dirty="0"/>
          </a:p>
          <a:p>
            <a:pPr marL="457200" indent="-457200">
              <a:buFont typeface="+mj-lt"/>
              <a:buAutoNum type="arabicParenR"/>
            </a:pPr>
            <a:r>
              <a:rPr lang="ru-RU" sz="2400" dirty="0">
                <a:effectLst/>
              </a:rPr>
              <a:t>выполнив необходимые вычисления вручную;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>
                <a:effectLst/>
              </a:rPr>
              <a:t>написав программу и выполнив её на компьютере.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82038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</a:rPr>
              <a:t>У исполнителя Калькулятор три команды, которым присвоены номера:</a:t>
            </a:r>
          </a:p>
          <a:p>
            <a:pPr marL="457200" indent="-457200">
              <a:buAutoNum type="arabicPeriod"/>
            </a:pP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прибавь 2</a:t>
            </a:r>
          </a:p>
          <a:p>
            <a:pPr marL="457200" indent="-457200">
              <a:buAutoNum type="arabicPeriod"/>
            </a:pP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прибавь 3</a:t>
            </a:r>
          </a:p>
          <a:p>
            <a:pPr marL="457200" indent="-457200">
              <a:buAutoNum type="arabicPeriod"/>
            </a:pPr>
            <a:r>
              <a:rPr lang="ru-RU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прибавь 5</a:t>
            </a:r>
          </a:p>
          <a:p>
            <a:r>
              <a:rPr lang="ru-RU" sz="2400" dirty="0">
                <a:effectLst/>
              </a:rPr>
              <a:t>Сколько существует программ, которые число 20 преобразуют в число 35?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Решите эту задачу двумя способами:</a:t>
            </a:r>
            <a:endParaRPr lang="ru-RU" sz="2400" dirty="0"/>
          </a:p>
          <a:p>
            <a:pPr marL="457200" indent="-457200">
              <a:buFont typeface="+mj-lt"/>
              <a:buAutoNum type="arabicParenR"/>
            </a:pPr>
            <a:r>
              <a:rPr lang="ru-RU" sz="2400" dirty="0">
                <a:effectLst/>
              </a:rPr>
              <a:t>выполнив необходимые вычисления вручную;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dirty="0">
                <a:effectLst/>
              </a:rPr>
              <a:t>написав программу и выполнив её на компьютере.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150453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A8F063F-CCE0-7541-8D6F-67C1012C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6" y="1898248"/>
            <a:ext cx="10858994" cy="1877885"/>
          </a:xfrm>
        </p:spPr>
        <p:txBody>
          <a:bodyPr>
            <a:normAutofit/>
          </a:bodyPr>
          <a:lstStyle/>
          <a:p>
            <a:pPr indent="15875" algn="just">
              <a:defRPr/>
            </a:pPr>
            <a:r>
              <a:rPr lang="ru-RU" sz="2400" dirty="0">
                <a:effectLst/>
              </a:rPr>
              <a:t>Рассмотрим задачу на шахматной доске. В левом верхнем углу находится король. Король может перемещаться только вправо, вниз или по диагонали вправо-вниз на одну клетку. Необходимо определить количество различных маршрутов короля, приводящих его в правый нижний угол. </a:t>
            </a:r>
          </a:p>
          <a:p>
            <a:pPr indent="266700">
              <a:defRPr/>
            </a:pPr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380C0F80-1C2F-BA42-8E50-E0031358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И ЗАДАНИЯ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ACC591-8AE9-D39A-7C96-847276415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3651250"/>
            <a:ext cx="24003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3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B34248D-33B0-7FB0-A992-B81FCAB7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1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728AB0F-0A8C-0C7D-DC0B-0C55879CF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Вспомним известную вам задачу нахождения числа под номером 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из последовательности чисел Фибоначчи. Напомним, что последовательность Фибоначчи — это последовательность чисел, в которой каждое следующее число, начиная с третьего, является суммой двух предыдущих: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1, 1, 2, 3, 5, 8, 13, 21, ...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Итак, чтобы найти число под номером 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&gt; 2, сначала надо найти числа под номерами 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– 1 и 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– 2: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f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(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) = 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f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(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– 1) + 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f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(</a:t>
            </a:r>
            <a:r>
              <a:rPr kumimoji="0" lang="ru-RU" altLang="ru-RU" sz="3100" b="0" i="1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1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– 2).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Вызовите следующую функцию при 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</a:rPr>
              <a:t>n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 = 40: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</a:rPr>
              <a:t>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100" b="1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R="0" lvl="0" indent="765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100" b="1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1 </a:t>
            </a:r>
            <a:r>
              <a:rPr kumimoji="0" lang="ru-RU" altLang="ru-RU" sz="3100" b="1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== 2:</a:t>
            </a:r>
          </a:p>
          <a:p>
            <a:pPr marR="0" lvl="0" indent="151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100" b="1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R="0" lvl="0" indent="800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100" b="1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R="0" lvl="0" indent="15128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3100" b="1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kumimoji="0" lang="ru-RU" altLang="ru-RU" sz="3100" b="1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- 1) + 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fib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31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kumimoji="0" lang="ru-RU" altLang="ru-RU" sz="3100" b="0" i="0" u="none" strike="noStrike" cap="none" normalizeH="0" baseline="0" dirty="0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- 2) </a:t>
            </a:r>
          </a:p>
          <a:p>
            <a:endParaRPr lang="ru-RU" dirty="0"/>
          </a:p>
        </p:txBody>
      </p:sp>
      <p:pic>
        <p:nvPicPr>
          <p:cNvPr id="2050" name="Picture 2" descr="page52image109427904">
            <a:extLst>
              <a:ext uri="{FF2B5EF4-FFF2-40B4-BE49-F238E27FC236}">
                <a16:creationId xmlns:a16="http://schemas.microsoft.com/office/drawing/2014/main" id="{FAED21A2-0748-28B2-98A4-4914DA39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0163"/>
            <a:ext cx="4546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age52image109413312">
            <a:extLst>
              <a:ext uri="{FF2B5EF4-FFF2-40B4-BE49-F238E27FC236}">
                <a16:creationId xmlns:a16="http://schemas.microsoft.com/office/drawing/2014/main" id="{9D40B43E-E5AF-235E-DAA3-DBA5090D7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30163"/>
            <a:ext cx="4546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823BC9-CCD4-3AF1-AA51-D86933557666}"/>
              </a:ext>
            </a:extLst>
          </p:cNvPr>
          <p:cNvSpPr txBox="1"/>
          <p:nvPr/>
        </p:nvSpPr>
        <p:spPr>
          <a:xfrm>
            <a:off x="6380773" y="4498005"/>
            <a:ext cx="5811227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внимание: </a:t>
            </a:r>
            <a:r>
              <a:rPr lang="ru-RU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вычисления будут проходить достаточно долго.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7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92BEF7-E520-4D9D-6F34-DB65985F0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ВЫЧИСЛЕНИЕ ЗНАЧЕНИЙ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6D1C6BD-9BA5-FB67-9160-1008B61E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45" y="1405879"/>
            <a:ext cx="10858994" cy="2374814"/>
          </a:xfrm>
        </p:spPr>
        <p:txBody>
          <a:bodyPr/>
          <a:lstStyle/>
          <a:p>
            <a:r>
              <a:rPr lang="ru-RU" sz="2400" dirty="0"/>
              <a:t>Рекурсия вычисляется достаточно долго, так как одни и те же значения вычисляются по несколько раз.</a:t>
            </a:r>
          </a:p>
          <a:p>
            <a:pPr marL="457200" indent="-457200">
              <a:buClr>
                <a:schemeClr val="accent1"/>
              </a:buClr>
              <a:buFont typeface="Системный шрифт, обычный"/>
              <a:buChar char="✦"/>
            </a:pPr>
            <a:r>
              <a:rPr lang="ru-RU" sz="2400" dirty="0">
                <a:effectLst/>
              </a:rPr>
              <a:t>для вычисления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f(6) </a:t>
            </a:r>
            <a:r>
              <a:rPr lang="ru-RU" sz="2400" dirty="0">
                <a:effectLst/>
              </a:rPr>
              <a:t>надо вычислить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f(5) </a:t>
            </a:r>
            <a:r>
              <a:rPr lang="ru-RU" sz="2400" dirty="0">
                <a:effectLst/>
              </a:rPr>
              <a:t>и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f(4)</a:t>
            </a:r>
            <a:r>
              <a:rPr lang="en" sz="2400" dirty="0">
                <a:effectLst/>
              </a:rPr>
              <a:t>;</a:t>
            </a:r>
            <a:endParaRPr lang="ru-RU" sz="2400" dirty="0"/>
          </a:p>
          <a:p>
            <a:pPr marL="457200" indent="-457200">
              <a:buClr>
                <a:schemeClr val="accent1"/>
              </a:buClr>
              <a:buFont typeface="Системный шрифт, обычный"/>
              <a:buChar char="✦"/>
            </a:pPr>
            <a:r>
              <a:rPr lang="ru-RU" sz="2400" dirty="0">
                <a:effectLst/>
              </a:rPr>
              <a:t>для вычисления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f(5) </a:t>
            </a:r>
            <a:r>
              <a:rPr lang="ru-RU" sz="2400" dirty="0">
                <a:effectLst/>
              </a:rPr>
              <a:t>надо снова вычислить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f(4) </a:t>
            </a:r>
            <a:r>
              <a:rPr lang="ru-RU" sz="2400" dirty="0">
                <a:effectLst/>
              </a:rPr>
              <a:t>и ещё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f(3)</a:t>
            </a:r>
            <a:r>
              <a:rPr lang="en" sz="2400" dirty="0">
                <a:effectLst/>
              </a:rPr>
              <a:t>;</a:t>
            </a:r>
            <a:endParaRPr lang="ru-RU" sz="2400" dirty="0">
              <a:effectLst/>
            </a:endParaRPr>
          </a:p>
          <a:p>
            <a:pPr marL="457200" indent="-457200">
              <a:buClr>
                <a:schemeClr val="accent1"/>
              </a:buClr>
              <a:buFont typeface="Системный шрифт, обычный"/>
              <a:buChar char="✦"/>
            </a:pPr>
            <a:r>
              <a:rPr lang="ru-RU" sz="2400" dirty="0">
                <a:effectLst/>
              </a:rPr>
              <a:t>для вычисления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f(4) </a:t>
            </a:r>
            <a:r>
              <a:rPr lang="ru-RU" sz="2400" dirty="0">
                <a:effectLst/>
              </a:rPr>
              <a:t>надо повторно вычислить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f(3)</a:t>
            </a:r>
            <a:r>
              <a:rPr lang="en" sz="2400" dirty="0">
                <a:effectLst/>
              </a:rPr>
              <a:t> </a:t>
            </a:r>
            <a:r>
              <a:rPr lang="ru-RU" sz="2400" dirty="0">
                <a:effectLst/>
              </a:rPr>
              <a:t>и ещё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f(2)</a:t>
            </a:r>
            <a:r>
              <a:rPr lang="en" sz="2400" dirty="0">
                <a:effectLst/>
              </a:rPr>
              <a:t>. </a:t>
            </a:r>
            <a:endParaRPr lang="en" sz="2400" dirty="0"/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34BFB-BF6E-244F-0601-392B5DB847FC}"/>
              </a:ext>
            </a:extLst>
          </p:cNvPr>
          <p:cNvSpPr txBox="1"/>
          <p:nvPr/>
        </p:nvSpPr>
        <p:spPr>
          <a:xfrm>
            <a:off x="671945" y="3919780"/>
            <a:ext cx="10731057" cy="18466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тобы не вычислять одни и те же значения многократно, часто используется </a:t>
            </a:r>
            <a:r>
              <a:rPr lang="ru-RU" sz="2400" b="1" dirty="0" err="1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мемоизация</a:t>
            </a: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сохранение результатов промежуточных вычислений. В случае если какое-то значение уже вычислялось, оно не вычисляется повторно, а используется ранее вычисленный результат. </a:t>
            </a:r>
            <a:endParaRPr lang="ru-R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186C05A-F02D-D448-B01E-D4BC9006114E}"/>
              </a:ext>
            </a:extLst>
          </p:cNvPr>
          <p:cNvSpPr/>
          <p:nvPr/>
        </p:nvSpPr>
        <p:spPr>
          <a:xfrm rot="5400000">
            <a:off x="11638649" y="4563929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D87CE5-D87E-1D55-9607-EA6E29ABABE6}"/>
              </a:ext>
            </a:extLst>
          </p:cNvPr>
          <p:cNvSpPr/>
          <p:nvPr/>
        </p:nvSpPr>
        <p:spPr>
          <a:xfrm rot="5400000">
            <a:off x="11638649" y="402901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F5D360-0CC0-D855-016A-A30CCE500E90}"/>
              </a:ext>
            </a:extLst>
          </p:cNvPr>
          <p:cNvSpPr/>
          <p:nvPr/>
        </p:nvSpPr>
        <p:spPr>
          <a:xfrm rot="5400000">
            <a:off x="11639658" y="4296471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BDC0DE-F514-C6B9-C396-2CCD3236E682}"/>
              </a:ext>
            </a:extLst>
          </p:cNvPr>
          <p:cNvSpPr/>
          <p:nvPr/>
        </p:nvSpPr>
        <p:spPr>
          <a:xfrm rot="5400000">
            <a:off x="11638649" y="5366303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0757C97-87C3-14F4-D7B1-4DE270AC4A98}"/>
              </a:ext>
            </a:extLst>
          </p:cNvPr>
          <p:cNvSpPr/>
          <p:nvPr/>
        </p:nvSpPr>
        <p:spPr>
          <a:xfrm rot="5400000">
            <a:off x="11638649" y="4831387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380D3A-C643-F1FA-D712-AEE896C959DF}"/>
              </a:ext>
            </a:extLst>
          </p:cNvPr>
          <p:cNvSpPr/>
          <p:nvPr/>
        </p:nvSpPr>
        <p:spPr>
          <a:xfrm rot="5400000">
            <a:off x="11639658" y="5098845"/>
            <a:ext cx="149777" cy="144769"/>
          </a:xfrm>
          <a:prstGeom prst="rect">
            <a:avLst/>
          </a:prstGeom>
          <a:solidFill>
            <a:srgbClr val="0A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7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E74C032-11EA-9215-64E0-D9ADBDCD1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Дополните следующую программу строкой </a:t>
            </a:r>
            <a:r>
              <a:rPr lang="en" sz="2000" b="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print(fib(k))</a:t>
            </a:r>
            <a:r>
              <a:rPr lang="en" sz="2000" b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вычислите с её помощью 40-й, 100-й, 400-й члены в последовательности Фибоначчи. Обратите внимание на скорость вычислений. </a:t>
            </a:r>
            <a:br>
              <a:rPr lang="ru-RU" sz="2400" b="0" dirty="0">
                <a:latin typeface="+mn-lt"/>
              </a:rPr>
            </a:br>
            <a:endParaRPr lang="ru-RU" sz="2400" b="0" dirty="0">
              <a:latin typeface="+mn-lt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4460320-021A-3957-DBAB-C1F58345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569" y="1898248"/>
            <a:ext cx="10581371" cy="4547423"/>
          </a:xfrm>
        </p:spPr>
        <p:txBody>
          <a:bodyPr/>
          <a:lstStyle/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 = [0] * 1000</a:t>
            </a:r>
            <a:b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fib(n):</a:t>
            </a:r>
          </a:p>
          <a:p>
            <a:pPr indent="765175"/>
            <a:r>
              <a:rPr lang="en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 == 1 </a:t>
            </a:r>
            <a:r>
              <a:rPr lang="en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 == 2:</a:t>
            </a:r>
          </a:p>
          <a:p>
            <a:pPr indent="1477963"/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pPr indent="765175"/>
            <a:r>
              <a:rPr lang="en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F[n]! = 0</a:t>
            </a:r>
          </a:p>
          <a:p>
            <a:pPr indent="1477963"/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F[n]</a:t>
            </a:r>
          </a:p>
          <a:p>
            <a:pPr indent="765175"/>
            <a:r>
              <a:rPr lang="en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  <a:endParaRPr lang="e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477963"/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F[n] = fib(n-1) + fib(n-2)</a:t>
            </a:r>
          </a:p>
          <a:p>
            <a:pPr indent="1477963"/>
            <a:r>
              <a:rPr lang="en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F[n]</a:t>
            </a:r>
            <a:br>
              <a:rPr lang="en" sz="1800" dirty="0">
                <a:effectLst/>
                <a:latin typeface="CourierNewPSMT" panose="02070309020205020404" pitchFamily="49" charset="0"/>
              </a:rPr>
            </a:br>
            <a:endParaRPr lang="en" dirty="0"/>
          </a:p>
          <a:p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3A066C6-1D36-BC4B-2C97-3B7D3618213B}"/>
              </a:ext>
            </a:extLst>
          </p:cNvPr>
          <p:cNvSpPr/>
          <p:nvPr/>
        </p:nvSpPr>
        <p:spPr>
          <a:xfrm>
            <a:off x="667445" y="1975638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1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647FD12-3F02-7901-9DFF-2E1CCC095238}"/>
              </a:ext>
            </a:extLst>
          </p:cNvPr>
          <p:cNvSpPr/>
          <p:nvPr/>
        </p:nvSpPr>
        <p:spPr>
          <a:xfrm>
            <a:off x="674119" y="2388337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2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843E3F8-83A5-93DC-7E34-3BA428B424FF}"/>
              </a:ext>
            </a:extLst>
          </p:cNvPr>
          <p:cNvSpPr/>
          <p:nvPr/>
        </p:nvSpPr>
        <p:spPr>
          <a:xfrm>
            <a:off x="667445" y="2808831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3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420CEC7-5AAE-89F0-1AA9-EB1EF3546D20}"/>
              </a:ext>
            </a:extLst>
          </p:cNvPr>
          <p:cNvSpPr/>
          <p:nvPr/>
        </p:nvSpPr>
        <p:spPr>
          <a:xfrm>
            <a:off x="667445" y="3248227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4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8DDE0023-3243-D045-EED4-2B669712A29A}"/>
              </a:ext>
            </a:extLst>
          </p:cNvPr>
          <p:cNvSpPr/>
          <p:nvPr/>
        </p:nvSpPr>
        <p:spPr>
          <a:xfrm>
            <a:off x="667445" y="3696536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5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3DA9795-8D36-9F18-41EC-46B5419A2BA2}"/>
              </a:ext>
            </a:extLst>
          </p:cNvPr>
          <p:cNvSpPr/>
          <p:nvPr/>
        </p:nvSpPr>
        <p:spPr>
          <a:xfrm>
            <a:off x="667445" y="4129257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6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FE95C5CC-B0A7-1D70-3184-43842CEF4235}"/>
              </a:ext>
            </a:extLst>
          </p:cNvPr>
          <p:cNvSpPr/>
          <p:nvPr/>
        </p:nvSpPr>
        <p:spPr>
          <a:xfrm>
            <a:off x="667445" y="4589795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7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EC556F1-A5E0-5BEE-41DC-15BD3B282228}"/>
              </a:ext>
            </a:extLst>
          </p:cNvPr>
          <p:cNvSpPr/>
          <p:nvPr/>
        </p:nvSpPr>
        <p:spPr>
          <a:xfrm>
            <a:off x="667445" y="5075913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8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6336DA0F-E3F9-BDA4-29D2-8949C6D0F078}"/>
              </a:ext>
            </a:extLst>
          </p:cNvPr>
          <p:cNvSpPr/>
          <p:nvPr/>
        </p:nvSpPr>
        <p:spPr>
          <a:xfrm>
            <a:off x="667445" y="5508640"/>
            <a:ext cx="216000" cy="216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9</a:t>
            </a:r>
            <a:endParaRPr lang="ru-RU" dirty="0">
              <a:solidFill>
                <a:schemeClr val="tx2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3A2CA74-028A-5F1A-E8BF-6010D0A6285F}"/>
              </a:ext>
            </a:extLst>
          </p:cNvPr>
          <p:cNvCxnSpPr/>
          <p:nvPr/>
        </p:nvCxnSpPr>
        <p:spPr>
          <a:xfrm>
            <a:off x="949569" y="2248193"/>
            <a:ext cx="1064749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5F4DA2D-1CCF-A188-8E8D-5743A6EE9A91}"/>
              </a:ext>
            </a:extLst>
          </p:cNvPr>
          <p:cNvSpPr txBox="1"/>
          <p:nvPr/>
        </p:nvSpPr>
        <p:spPr>
          <a:xfrm>
            <a:off x="5914103" y="1562625"/>
            <a:ext cx="5558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Создаётся массив из 1000 элементов, заполненный нулями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6D37B145-DDB1-E81A-4D9E-840D385183CD}"/>
              </a:ext>
            </a:extLst>
          </p:cNvPr>
          <p:cNvCxnSpPr/>
          <p:nvPr/>
        </p:nvCxnSpPr>
        <p:spPr>
          <a:xfrm>
            <a:off x="949569" y="2615691"/>
            <a:ext cx="1064749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6C1C967-6B20-5C45-65BA-5B0A85780D8B}"/>
              </a:ext>
            </a:extLst>
          </p:cNvPr>
          <p:cNvCxnSpPr/>
          <p:nvPr/>
        </p:nvCxnSpPr>
        <p:spPr>
          <a:xfrm>
            <a:off x="949569" y="4448493"/>
            <a:ext cx="1064749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91AE59-919E-60A2-4F29-4D6ADFC711F6}"/>
              </a:ext>
            </a:extLst>
          </p:cNvPr>
          <p:cNvSpPr txBox="1"/>
          <p:nvPr/>
        </p:nvSpPr>
        <p:spPr>
          <a:xfrm>
            <a:off x="5914103" y="3096371"/>
            <a:ext cx="627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элемент массива </a:t>
            </a:r>
            <a:r>
              <a:rPr lang="en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F, </a:t>
            </a:r>
            <a:r>
              <a:rPr lang="ru-RU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соответствующий любому </a:t>
            </a:r>
            <a:r>
              <a:rPr lang="en" sz="18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отличному от 1 и 2, не равен нулю, то это значит, что он уже был вычислен ранее и его не надо вычислять повторно, а можно взять значение из массива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061F3C3-9891-8118-88A2-FD954C6E0B6B}"/>
              </a:ext>
            </a:extLst>
          </p:cNvPr>
          <p:cNvCxnSpPr/>
          <p:nvPr/>
        </p:nvCxnSpPr>
        <p:spPr>
          <a:xfrm>
            <a:off x="949569" y="4925357"/>
            <a:ext cx="1064749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C6F191-487F-0278-AE5A-3FDA0ED38163}"/>
              </a:ext>
            </a:extLst>
          </p:cNvPr>
          <p:cNvSpPr txBox="1"/>
          <p:nvPr/>
        </p:nvSpPr>
        <p:spPr>
          <a:xfrm>
            <a:off x="5914102" y="5372725"/>
            <a:ext cx="6135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противном случае мы проводим необходимые вычисления и возвращаем полученный результат 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04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787-6CA8-C896-2DB2-760A917D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Поставленную задачу можно решить иначе: </a:t>
            </a:r>
            <a:endParaRPr lang="ru-RU" sz="24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132874-0DC6-E4B5-6F63-8036D845C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= int(input())</a:t>
            </a:r>
            <a:endParaRPr lang="ru-RU" sz="24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 = [0] * (n + 1)</a:t>
            </a:r>
            <a:endParaRPr lang="ru-RU" sz="24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F[1] = 1</a:t>
            </a:r>
            <a:endParaRPr lang="ru-RU" sz="24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F[2] = 1</a:t>
            </a:r>
            <a:endParaRPr lang="ru-RU" sz="24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range(3, n + 1):</a:t>
            </a:r>
            <a:endParaRPr lang="ru-RU" sz="2400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58825"/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= F[i-1] + F[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—2]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print(F[</a:t>
            </a:r>
            <a:r>
              <a:rPr lang="en" sz="2400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" sz="2400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]) </a:t>
            </a:r>
            <a:endParaRPr lang="en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67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2D8C5-A0B7-41B3-DC6B-45735CB7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CAC73C-D1B4-F9FD-2966-67A3CF0C8D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1063" y="1632778"/>
                <a:ext cx="10858994" cy="4192836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>
                    <a:effectLst/>
                  </a:rPr>
                  <a:t>Алгоритм вычисления значения функции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</a:t>
                </a:r>
                <a:r>
                  <a:rPr lang="en" sz="1800" i="1" dirty="0">
                    <a:effectLst/>
                  </a:rPr>
                  <a:t>n</a:t>
                </a:r>
                <a:r>
                  <a:rPr lang="en" sz="1800" dirty="0">
                    <a:effectLst/>
                  </a:rPr>
                  <a:t>), </a:t>
                </a:r>
                <a:r>
                  <a:rPr lang="ru-RU" sz="1800" dirty="0">
                    <a:effectLst/>
                  </a:rPr>
                  <a:t>где </a:t>
                </a:r>
                <a:r>
                  <a:rPr lang="en" sz="1800" i="1" dirty="0">
                    <a:effectLst/>
                  </a:rPr>
                  <a:t>n </a:t>
                </a:r>
                <a:r>
                  <a:rPr lang="en" sz="1800" dirty="0">
                    <a:effectLst/>
                  </a:rPr>
                  <a:t>— </a:t>
                </a:r>
                <a:r>
                  <a:rPr lang="ru-RU" sz="1800" dirty="0">
                    <a:effectLst/>
                  </a:rPr>
                  <a:t>натуральное число, задан следующими соотношениями: </a:t>
                </a:r>
                <a:endParaRPr lang="ru-RU" sz="1800" dirty="0"/>
              </a:p>
              <a:p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</a:t>
                </a:r>
                <a:r>
                  <a:rPr lang="en" sz="1800" i="1" dirty="0">
                    <a:effectLst/>
                  </a:rPr>
                  <a:t>n</a:t>
                </a:r>
                <a:r>
                  <a:rPr lang="en" sz="1800" dirty="0">
                    <a:effectLst/>
                  </a:rPr>
                  <a:t>)=1 </a:t>
                </a:r>
                <a:r>
                  <a:rPr lang="ru-RU" sz="1800" dirty="0">
                    <a:effectLst/>
                  </a:rPr>
                  <a:t>при </a:t>
                </a:r>
                <a:r>
                  <a:rPr lang="en" sz="1800" i="1" dirty="0">
                    <a:effectLst/>
                  </a:rPr>
                  <a:t>n</a:t>
                </a:r>
                <a14:m>
                  <m:oMath xmlns:m="http://schemas.openxmlformats.org/officeDocument/2006/math">
                    <m:r>
                      <a:rPr lang="en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" sz="1800" dirty="0">
                    <a:effectLst/>
                  </a:rPr>
                  <a:t>2;</a:t>
                </a:r>
                <a:endParaRPr lang="ru-RU" sz="1800" dirty="0">
                  <a:effectLst/>
                </a:endParaRPr>
              </a:p>
              <a:p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</a:t>
                </a:r>
                <a:r>
                  <a:rPr lang="en" sz="1800" i="1" dirty="0">
                    <a:effectLst/>
                  </a:rPr>
                  <a:t>n</a:t>
                </a:r>
                <a:r>
                  <a:rPr lang="en" sz="1800" dirty="0">
                    <a:effectLst/>
                  </a:rPr>
                  <a:t>)=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</a:t>
                </a:r>
                <a:r>
                  <a:rPr lang="en" sz="1800" i="1" dirty="0">
                    <a:effectLst/>
                  </a:rPr>
                  <a:t>n</a:t>
                </a:r>
                <a:r>
                  <a:rPr lang="en" sz="1800" dirty="0">
                    <a:effectLst/>
                  </a:rPr>
                  <a:t>–1)+3·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</a:t>
                </a:r>
                <a:r>
                  <a:rPr lang="en" sz="1800" i="1" dirty="0">
                    <a:effectLst/>
                  </a:rPr>
                  <a:t>n</a:t>
                </a:r>
                <a:r>
                  <a:rPr lang="en" sz="1800" dirty="0">
                    <a:effectLst/>
                  </a:rPr>
                  <a:t>–2) </a:t>
                </a:r>
                <a:r>
                  <a:rPr lang="ru-RU" sz="1800" dirty="0">
                    <a:effectLst/>
                  </a:rPr>
                  <a:t>при </a:t>
                </a:r>
                <a:r>
                  <a:rPr lang="en" sz="1800" i="1" dirty="0">
                    <a:effectLst/>
                  </a:rPr>
                  <a:t>n</a:t>
                </a:r>
                <a:r>
                  <a:rPr lang="en" sz="1800" dirty="0">
                    <a:effectLst/>
                  </a:rPr>
                  <a:t>&gt;2. </a:t>
                </a:r>
                <a:endParaRPr lang="en" sz="1800" dirty="0"/>
              </a:p>
              <a:p>
                <a:r>
                  <a:rPr lang="ru-RU" sz="1800" dirty="0">
                    <a:effectLst/>
                  </a:rPr>
                  <a:t>Требуется выяснить, чему равно значение функции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(7). </a:t>
                </a:r>
                <a:r>
                  <a:rPr lang="ru-RU" sz="1800" dirty="0">
                    <a:effectLst/>
                  </a:rPr>
                  <a:t>По условию,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(1) =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(2) = 1. </a:t>
                </a:r>
                <a:endParaRPr lang="en" sz="1800" dirty="0"/>
              </a:p>
              <a:p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(3) =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(2) + 3 ·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(1) = 1 + 3 · </a:t>
                </a:r>
                <a:r>
                  <a:rPr lang="ru-RU" sz="1800" dirty="0">
                    <a:effectLst/>
                  </a:rPr>
                  <a:t>1 = 4.</a:t>
                </a:r>
              </a:p>
              <a:p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(4) =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(3) + 3 ·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(2) = 4 + 3 · </a:t>
                </a:r>
                <a:r>
                  <a:rPr lang="ru-RU" sz="1800" dirty="0">
                    <a:effectLst/>
                  </a:rPr>
                  <a:t>1 = 7.</a:t>
                </a:r>
              </a:p>
              <a:p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(5) =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(4) + 3 ·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(3) = 7 + 3 · </a:t>
                </a:r>
                <a:r>
                  <a:rPr lang="ru-RU" sz="1800" dirty="0">
                    <a:effectLst/>
                  </a:rPr>
                  <a:t>4 = 19.</a:t>
                </a:r>
              </a:p>
              <a:p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(6) =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(5) + 3 ·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(4) = 19 + 3 · </a:t>
                </a:r>
                <a:r>
                  <a:rPr lang="ru-RU" sz="1800" dirty="0">
                    <a:effectLst/>
                  </a:rPr>
                  <a:t>7 =40.</a:t>
                </a:r>
              </a:p>
              <a:p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(7) =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(6) + 3 · </a:t>
                </a:r>
                <a:r>
                  <a:rPr lang="en" sz="1800" i="1" dirty="0">
                    <a:effectLst/>
                  </a:rPr>
                  <a:t>F</a:t>
                </a:r>
                <a:r>
                  <a:rPr lang="en" sz="1800" dirty="0">
                    <a:effectLst/>
                  </a:rPr>
                  <a:t>(5) = 40 + 3 ·</a:t>
                </a:r>
                <a:r>
                  <a:rPr lang="ru-RU" sz="1800" dirty="0">
                    <a:effectLst/>
                  </a:rPr>
                  <a:t> 19 = 97</a:t>
                </a:r>
                <a:endParaRPr lang="en" sz="1800" dirty="0"/>
              </a:p>
              <a:p>
                <a:r>
                  <a:rPr lang="ru-RU" sz="1800" dirty="0">
                    <a:effectLst/>
                  </a:rPr>
                  <a:t>Подобные вычисления можно проводить в уме, а их результаты фиксировать в таблице: </a:t>
                </a:r>
                <a:endParaRPr lang="ru-RU" sz="18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CAC73C-D1B4-F9FD-2966-67A3CF0C8D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063" y="1632778"/>
                <a:ext cx="10858994" cy="4192836"/>
              </a:xfrm>
              <a:blipFill>
                <a:blip r:embed="rId2"/>
                <a:stretch>
                  <a:fillRect l="-350" t="-15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97B7EB-E834-9076-3BA9-BC4B50BB1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463" y="5586976"/>
            <a:ext cx="75311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A149A-F38F-CA91-8D3F-52E77D55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209" y="-351693"/>
            <a:ext cx="9787703" cy="1325563"/>
          </a:xfrm>
        </p:spPr>
        <p:txBody>
          <a:bodyPr/>
          <a:lstStyle/>
          <a:p>
            <a:r>
              <a:rPr lang="ru-RU" dirty="0"/>
              <a:t>ПРИМЕР 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53DD3-61C0-42F6-C540-3AD06F32B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03" y="1802671"/>
            <a:ext cx="11343790" cy="4790040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</a:rPr>
              <a:t>Пусть мячик находится на некоторой ступеньке с номером </a:t>
            </a:r>
            <a:r>
              <a:rPr lang="en" sz="2400" i="1" dirty="0" err="1">
                <a:effectLst/>
              </a:rPr>
              <a:t>i</a:t>
            </a:r>
            <a:r>
              <a:rPr lang="en" sz="2400" dirty="0">
                <a:effectLst/>
              </a:rPr>
              <a:t>. </a:t>
            </a:r>
            <a:endParaRPr lang="en" sz="3600" dirty="0"/>
          </a:p>
          <a:p>
            <a:r>
              <a:rPr lang="ru-RU" sz="2400" dirty="0">
                <a:effectLst/>
              </a:rPr>
              <a:t>Тогда он может спрыгнуть на ступеньки с номерами </a:t>
            </a:r>
            <a:r>
              <a:rPr lang="en" sz="2400" i="1" dirty="0" err="1">
                <a:effectLst/>
              </a:rPr>
              <a:t>i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– 1, </a:t>
            </a:r>
            <a:r>
              <a:rPr lang="en" sz="2400" i="1" dirty="0" err="1">
                <a:effectLst/>
              </a:rPr>
              <a:t>i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– 2 </a:t>
            </a:r>
            <a:r>
              <a:rPr lang="ru-RU" sz="2400" dirty="0">
                <a:effectLst/>
              </a:rPr>
              <a:t>и </a:t>
            </a:r>
            <a:r>
              <a:rPr lang="en" sz="2400" i="1" dirty="0" err="1">
                <a:effectLst/>
              </a:rPr>
              <a:t>i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– 3. </a:t>
            </a:r>
            <a:r>
              <a:rPr lang="ru-RU" sz="2400" dirty="0">
                <a:effectLst/>
              </a:rPr>
              <a:t>Если мы введём функцию </a:t>
            </a:r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</a:t>
            </a:r>
            <a:r>
              <a:rPr lang="en" sz="2400" i="1" dirty="0" err="1">
                <a:effectLst/>
              </a:rPr>
              <a:t>i</a:t>
            </a:r>
            <a:r>
              <a:rPr lang="en" sz="2400" dirty="0">
                <a:effectLst/>
              </a:rPr>
              <a:t>), </a:t>
            </a:r>
            <a:r>
              <a:rPr lang="ru-RU" sz="2400" dirty="0">
                <a:effectLst/>
              </a:rPr>
              <a:t>которая определяет количество маршрутов со ступеньки </a:t>
            </a:r>
            <a:r>
              <a:rPr lang="en" sz="2400" i="1" dirty="0" err="1">
                <a:effectLst/>
              </a:rPr>
              <a:t>i</a:t>
            </a:r>
            <a:r>
              <a:rPr lang="en" sz="2400" i="1" dirty="0">
                <a:effectLst/>
              </a:rPr>
              <a:t> </a:t>
            </a:r>
            <a:r>
              <a:rPr lang="ru-RU" sz="2400" dirty="0">
                <a:effectLst/>
              </a:rPr>
              <a:t>до земли, то </a:t>
            </a:r>
            <a:endParaRPr lang="ru-RU" sz="3600" dirty="0"/>
          </a:p>
          <a:p>
            <a:pPr algn="ctr"/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</a:t>
            </a:r>
            <a:r>
              <a:rPr lang="en" sz="2400" i="1" dirty="0" err="1">
                <a:effectLst/>
              </a:rPr>
              <a:t>i</a:t>
            </a:r>
            <a:r>
              <a:rPr lang="en" sz="2400" dirty="0">
                <a:effectLst/>
              </a:rPr>
              <a:t>) = </a:t>
            </a:r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</a:t>
            </a:r>
            <a:r>
              <a:rPr lang="en" sz="2400" i="1" dirty="0" err="1">
                <a:effectLst/>
              </a:rPr>
              <a:t>i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– 1) + </a:t>
            </a:r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</a:t>
            </a:r>
            <a:r>
              <a:rPr lang="en" sz="2400" i="1" dirty="0" err="1">
                <a:effectLst/>
              </a:rPr>
              <a:t>i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– 2) + </a:t>
            </a:r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</a:t>
            </a:r>
            <a:r>
              <a:rPr lang="en" sz="2400" i="1" dirty="0" err="1">
                <a:effectLst/>
              </a:rPr>
              <a:t>i</a:t>
            </a:r>
            <a:r>
              <a:rPr lang="en" sz="2400" i="1" dirty="0">
                <a:effectLst/>
              </a:rPr>
              <a:t> </a:t>
            </a:r>
            <a:r>
              <a:rPr lang="en" sz="2400" dirty="0">
                <a:effectLst/>
              </a:rPr>
              <a:t>– 3). </a:t>
            </a:r>
            <a:endParaRPr lang="en" sz="3600" dirty="0"/>
          </a:p>
          <a:p>
            <a:r>
              <a:rPr lang="ru-RU" sz="2400" dirty="0">
                <a:effectLst/>
              </a:rPr>
              <a:t>Вычислим вручную начальные значения: </a:t>
            </a:r>
            <a:endParaRPr lang="ru-RU" sz="1600" dirty="0"/>
          </a:p>
          <a:p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(1) = 1,</a:t>
            </a:r>
            <a:br>
              <a:rPr lang="en" sz="2400" dirty="0">
                <a:effectLst/>
              </a:rPr>
            </a:br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(2) = 2 (</a:t>
            </a:r>
            <a:r>
              <a:rPr lang="ru-RU" sz="2400" dirty="0">
                <a:effectLst/>
              </a:rPr>
              <a:t>очевидно),</a:t>
            </a:r>
            <a:br>
              <a:rPr lang="ru-RU" sz="2400" dirty="0">
                <a:effectLst/>
              </a:rPr>
            </a:br>
            <a:r>
              <a:rPr lang="en" sz="2400" i="1" dirty="0">
                <a:effectLst/>
              </a:rPr>
              <a:t>F</a:t>
            </a:r>
            <a:r>
              <a:rPr lang="en" sz="2400" dirty="0">
                <a:effectLst/>
              </a:rPr>
              <a:t>(3) = 4 (3–2–1–0, 3–2–0, 3–1–0, 3–0). </a:t>
            </a:r>
            <a:endParaRPr lang="en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10185-2308-17E3-74A1-4A890AF30AE8}"/>
              </a:ext>
            </a:extLst>
          </p:cNvPr>
          <p:cNvSpPr txBox="1"/>
          <p:nvPr/>
        </p:nvSpPr>
        <p:spPr>
          <a:xfrm>
            <a:off x="1520209" y="479232"/>
            <a:ext cx="106717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вершине лесенки, содержащей </a:t>
            </a:r>
            <a:r>
              <a:rPr lang="en" sz="1600" i="1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ru-RU" sz="1600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ступенек, находится мячик, который начинает прыгать по ступенькам вниз, к основанию. Мячик может прыгнуть на предыдущую ступеньку, на ступеньку через одну или через две. (Например, если мячик лежит на 8-й ступеньке, то он может переместиться на 7-ю, 6-ю или 5-ю.) Требуется определить количество всевозможных «маршрутов» мячика с вершины на землю (земля — это «нулевая» ступенька). </a:t>
            </a:r>
            <a:endParaRPr lang="ru-RU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874507-D08A-E323-9C3C-9BDADEDD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022" y="3897577"/>
            <a:ext cx="4196889" cy="22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1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35F97-A7A5-95AE-6603-FF2B8019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 3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DD732E-EAEE-0D41-40CD-5B0BF032793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1946" y="1898248"/>
            <a:ext cx="10858994" cy="450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tx2"/>
                </a:solidFill>
                <a:effectLst/>
              </a:rPr>
              <a:t>Программа, решающая поставленную задачу, имеет вид: </a:t>
            </a:r>
            <a:endParaRPr lang="ru-RU" sz="12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= int(input())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 = [0] * 1000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trek (N): </a:t>
            </a:r>
            <a:endParaRPr lang="en" sz="20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== 1: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19138"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>
              <a:spcBef>
                <a:spcPts val="0"/>
              </a:spcBef>
            </a:pPr>
            <a:r>
              <a:rPr lang="en" sz="2000" b="1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== 2: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19138"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>
              <a:spcBef>
                <a:spcPts val="0"/>
              </a:spcBef>
            </a:pPr>
            <a:r>
              <a:rPr lang="en" sz="2000" b="1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 == 3: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19138"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endParaRPr lang="en" sz="20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>
              <a:spcBef>
                <a:spcPts val="0"/>
              </a:spcBef>
            </a:pPr>
            <a:r>
              <a:rPr lang="en" sz="2000" b="1" dirty="0" err="1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F[N] != 0: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719138"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F[N] 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>
              <a:spcBef>
                <a:spcPts val="0"/>
              </a:spcBef>
            </a:pP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F[N] = trek(N-1) + trek(N-2)+ trek(N-3)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358775">
              <a:spcBef>
                <a:spcPts val="0"/>
              </a:spcBef>
            </a:pPr>
            <a:r>
              <a:rPr lang="en" sz="2000" b="1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F[N]</a:t>
            </a:r>
            <a:endParaRPr lang="ru-RU" sz="2000" dirty="0">
              <a:solidFill>
                <a:schemeClr val="tx2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0"/>
              </a:spcBef>
            </a:pPr>
            <a:r>
              <a:rPr lang="en" sz="2000" dirty="0">
                <a:solidFill>
                  <a:schemeClr val="tx2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print(trek(N))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4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осова">
      <a:dk1>
        <a:srgbClr val="A1A1A1"/>
      </a:dk1>
      <a:lt1>
        <a:srgbClr val="FFFFFF"/>
      </a:lt1>
      <a:dk2>
        <a:srgbClr val="2A3442"/>
      </a:dk2>
      <a:lt2>
        <a:srgbClr val="D5D5D5"/>
      </a:lt2>
      <a:accent1>
        <a:srgbClr val="00A3DA"/>
      </a:accent1>
      <a:accent2>
        <a:srgbClr val="ED7D31"/>
      </a:accent2>
      <a:accent3>
        <a:srgbClr val="808080"/>
      </a:accent3>
      <a:accent4>
        <a:srgbClr val="FFC000"/>
      </a:accent4>
      <a:accent5>
        <a:srgbClr val="5B9BD5"/>
      </a:accent5>
      <a:accent6>
        <a:srgbClr val="70AD47"/>
      </a:accent6>
      <a:hlink>
        <a:srgbClr val="0082FF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15913</TotalTime>
  <Words>2400</Words>
  <Application>Microsoft Office PowerPoint</Application>
  <PresentationFormat>Широкоэкранный</PresentationFormat>
  <Paragraphs>239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CourierNewPSMT</vt:lpstr>
      <vt:lpstr>SchoolBookCSanPin</vt:lpstr>
      <vt:lpstr>Trebuchet MS</vt:lpstr>
      <vt:lpstr>Системный шрифт, обычный</vt:lpstr>
      <vt:lpstr>Тема Office</vt:lpstr>
      <vt:lpstr>ДИНАМИЧЕСКОЕ ПРОГРАММИРОВАНИЕ</vt:lpstr>
      <vt:lpstr>ДИНАМИЧЕСКОЕ ПРОГРАММРОВАНИЕ</vt:lpstr>
      <vt:lpstr>ПРИМЕР 1</vt:lpstr>
      <vt:lpstr>ВЫЧИСЛЕНИЕ ЗНАЧЕНИЙ</vt:lpstr>
      <vt:lpstr>Дополните следующую программу строкой print(fib(k)) и вычислите с её помощью 40-й, 100-й, 400-й члены в последовательности Фибоначчи. Обратите внимание на скорость вычислений.  </vt:lpstr>
      <vt:lpstr>Поставленную задачу можно решить иначе: </vt:lpstr>
      <vt:lpstr>ПРИМЕР 2</vt:lpstr>
      <vt:lpstr>ПРИМЕР 3</vt:lpstr>
      <vt:lpstr>ПРИМЕР 3</vt:lpstr>
      <vt:lpstr>ПРИМЕР 4</vt:lpstr>
      <vt:lpstr>ПРИМЕР 4</vt:lpstr>
      <vt:lpstr>ПРИМЕР 4</vt:lpstr>
      <vt:lpstr>ПРИМЕР 5</vt:lpstr>
      <vt:lpstr>ПРИМЕР 5</vt:lpstr>
      <vt:lpstr>ПРИМЕР 6</vt:lpstr>
      <vt:lpstr>ПРИМЕР 6</vt:lpstr>
      <vt:lpstr>Презентация PowerPoint</vt:lpstr>
      <vt:lpstr>ВОПРОСЫ И ЗАДАНИЯ</vt:lpstr>
      <vt:lpstr>ВОПРОСЫ И ЗАДАНИЯ</vt:lpstr>
      <vt:lpstr>ВОПРОСЫ И ЗАДАНИЯ</vt:lpstr>
      <vt:lpstr>ВОПРОСЫ И ЗАДАНИЯ</vt:lpstr>
      <vt:lpstr>ВОПРОСЫ И ЗАДАНИЯ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И ДАННЫЕ</dc:title>
  <dc:creator>Microsoft Office User</dc:creator>
  <cp:lastModifiedBy>Kirill</cp:lastModifiedBy>
  <cp:revision>43</cp:revision>
  <dcterms:created xsi:type="dcterms:W3CDTF">2022-06-06T08:49:50Z</dcterms:created>
  <dcterms:modified xsi:type="dcterms:W3CDTF">2025-11-25T16:01:33Z</dcterms:modified>
</cp:coreProperties>
</file>