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57" r:id="rId5"/>
    <p:sldId id="283" r:id="rId6"/>
    <p:sldId id="288" r:id="rId7"/>
    <p:sldId id="284" r:id="rId8"/>
    <p:sldId id="285" r:id="rId9"/>
    <p:sldId id="286" r:id="rId10"/>
    <p:sldId id="28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7969D-AC69-F55B-60F3-08D6F4352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6E3EFE-A6D2-3E15-FF9E-287821CD6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77782D-9710-CCC2-3A13-A4F224388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1F38A3-D32F-D269-E6B5-01D42AB5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8A29C0-6CE4-E6E5-9EA3-982CCC23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09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B15B0-86F1-81E6-470B-5596652D4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7853ED-F931-610F-298F-C08108E0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B7650C-DF46-FB22-C452-9E0D4619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EABAF1-5BD5-495D-6588-F122E53F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A86DC8-7CF2-02AD-FFE3-0B75BA69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793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2E37F0B-45B7-E4E8-DC06-34A18A0CB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9FA8A1-8EDE-0B1C-D2A0-E20DCC34D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2CE797-04ED-3B20-1EB7-2CCBA477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8D00D7-BCCF-166B-7D51-118365B9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EA2ED-4144-2D74-76B9-9DCA09E4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27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6D98BB-E595-9176-FDDD-B5104F9FD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FF3C2A-D26A-32E8-521A-78E8CE484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D7BCFC-4480-6425-B74B-6F3C18D2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AD67D0-DD9F-AB0C-D36A-B59F65B3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601ACE-A9C8-95C5-26DB-24BD79DE0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94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0E31C-BE41-9AE8-14A9-2E42DF96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BCBE96-948C-A22D-CDF1-043866B0A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4AEFE5-E1B8-AECB-F0E2-45BF6E24D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12C704-7B9F-6ED2-0AB3-89AE1E07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95EA6B-D399-06AA-33FD-7141CED84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7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E8FA1A-DB16-9DEE-DE8E-CA4272F2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EE553C-CDE0-043F-28F1-EAF15E3A1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52A47A-3ADB-EB14-01D4-41B3ACFE4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7A60969-77DA-2117-06B1-EE954BED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821F60-F3CC-2F3D-392C-8CB784365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F7673A-2CCB-41E2-ECDB-724AF1515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12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AA97B3-B43C-AD22-C216-F12AA3BB8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28C8B1-4671-6727-1EB6-DFAEF7C1D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AD85EC-04AB-51D8-B520-8715A3F03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2EDAD4-28C4-53DB-0370-A49A14A5F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516F3D-253F-63D5-1751-4D1AE35FE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6F9592-3254-5E0E-15E6-2C58BF5F6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779D7EA-7FCD-6A11-5169-A7DEE6AD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80382B9-E0DF-4394-EA51-DBEBA0091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68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9AB44-DCC8-D812-292D-BFB1639A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B942F1D-A34E-015C-DD8B-AE1B27E4C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27A77E-4FFE-AE10-D4E5-3FFF9A63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0E0BB84-190C-5172-1D62-80ACD7B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4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881171B-1558-9373-E6C2-2F1CA1791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1B66D99-AD7B-4A7A-9520-F13DC81F8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368FCD-1395-638D-85A8-9FF37E53C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40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11EC9-1BE5-AFEE-F6BB-0896B5957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DB565E-6F7B-C297-C43A-64E6A8490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AC8D82C-DC7F-7E51-BE5B-79D9A87A5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20ABD09-1543-BE6A-4B63-FED8E99D7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DCA8C5-7711-644B-90CA-7D7BC2D3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C42180-5F52-E423-0465-827747763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46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09CDE-BA84-D9F1-6409-5214D8BC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F5B9F5-91E7-F68F-A88D-6BFB7EBE2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D99DEB-CFD5-AD4F-032F-4AEBCBD52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742758-B65E-A7F5-56B1-A5FC4349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059E6D-428C-BA14-1799-D5F770BE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5938EE-1A28-18E3-F947-EA9AB991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04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7E532-5436-3046-06BE-BBACA8912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7D5017-3664-E314-038F-6CAF24727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94D861-2800-DD17-CF74-40152D135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7D993-AD8C-4585-8371-6FB88BA66DC4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C17D5A-8BFA-8DBD-01FC-4233DDC9E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A30B53-9E3E-FB50-2C11-B45893D1F1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CD0BD4-8B46-4F31-BAAE-EC025FC73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2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CA1222-701C-A4AA-B694-1841B1C89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Теория игр (программирование)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8C20BD-E930-E734-A7BF-999454C34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014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517B64-9C0C-FF41-1373-E7B2535D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55223"/>
          </a:xfrm>
        </p:spPr>
        <p:txBody>
          <a:bodyPr>
            <a:normAutofit fontScale="90000"/>
          </a:bodyPr>
          <a:lstStyle/>
          <a:p>
            <a:r>
              <a:rPr lang="ru-RU" dirty="0"/>
              <a:t>Выигрыш второго игрока первым или вторым ходом(проигрыш первого игрока первым или вторым ходом)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7E6B1F-00C3-BB83-D8E7-E3897E638B51}"/>
              </a:ext>
            </a:extLst>
          </p:cNvPr>
          <p:cNvSpPr txBox="1"/>
          <p:nvPr/>
        </p:nvSpPr>
        <p:spPr>
          <a:xfrm>
            <a:off x="96078" y="2709242"/>
            <a:ext cx="11999843" cy="34163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LOSS1_or_2(s):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(WIN2(s))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(WIN1(s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ход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WIN1(s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или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WIN1(s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или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WIN2(s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или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WIN1(s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или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WIN2(s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или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WIN2(s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* 3))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один или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WIN2(s + 2)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+ 4)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 * 3))   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победа за два хода</a:t>
            </a:r>
          </a:p>
          <a:p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ru-RU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endParaRPr lang="ru-RU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99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BE5DE4-03F8-C3BF-3AE0-C51B36B7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626"/>
            <a:ext cx="10515600" cy="60827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Два игрока, Петя и Ваня, играют в следующую игру. Перед игроками лежит куча камней. Игроки ходят по очереди, первый ход делает Петя. За один ход игрок может добавить в кучу два или четыре камня, либо увеличить количество камней в куче в три раза. У каждого игрока есть неограниченное количество камней, чтобы делать ходы.</a:t>
            </a:r>
          </a:p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Игра завершается в тот момент, когда количество камней в куче становится не менее 82. Победителем считается игрок, сделавший последний ход, т. е. первым получивший кучу из 82 или более камней. В начальный момент в куче было S камней; 1 ≤ S ≤ 81. Будем говорить, что игрок имеет выигрышную стратегию, если он может выиграть при любых ходах противника.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Укажите минимальное значение S, при котором Ваня может выиграть своим первым ходом после неудачного хода Пети.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два наименьших значения S, при котором у Пети есть выигрышная стратегия, позволяющая ему выиграть вторым ходом, при этом он не может гарантированно выиграть за один ход.</a:t>
            </a:r>
            <a:endParaRPr lang="ru-RU" sz="2000" dirty="0">
              <a:latin typeface="YS Text"/>
            </a:endParaRP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наибольшее значение S, при котором одновременно выполняются два условия:</a:t>
            </a:r>
          </a:p>
          <a:p>
            <a:pPr algn="l"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YS Text"/>
              </a:rPr>
              <a:t>у Вани есть выигрышная стратегия, позволяющая ему выиграть первым или вторым ходом при любой игре Пети;</a:t>
            </a:r>
          </a:p>
          <a:p>
            <a:pPr algn="l"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YS Text"/>
              </a:rPr>
              <a:t>у Вани нет стратегии, которая позволит ему гарантированно выиграть первым ходом.</a:t>
            </a:r>
          </a:p>
          <a:p>
            <a:pPr algn="l"/>
            <a:endParaRPr lang="ru-RU" sz="2000" b="0" i="0" dirty="0">
              <a:effectLst/>
              <a:latin typeface="YS Tex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77E6B9-520F-42F8-F95B-69D8EF958F80}"/>
              </a:ext>
            </a:extLst>
          </p:cNvPr>
          <p:cNvSpPr txBox="1"/>
          <p:nvPr/>
        </p:nvSpPr>
        <p:spPr>
          <a:xfrm>
            <a:off x="9097618" y="6188765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10; 9 22; 21</a:t>
            </a:r>
          </a:p>
        </p:txBody>
      </p:sp>
    </p:spTree>
    <p:extLst>
      <p:ext uri="{BB962C8B-B14F-4D97-AF65-F5344CB8AC3E}">
        <p14:creationId xmlns:p14="http://schemas.microsoft.com/office/powerpoint/2010/main" val="327482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67FAA9A-2F3C-C862-7172-B44DDD5D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положения в игре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13FEAF3-EB25-754F-FF80-24E890B530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546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E33A7-DF15-ACD3-ED78-FDC9B5C69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Выигрыш за один ход первого игрока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99BBC1-2235-A601-18FD-53DAF75FA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62740"/>
          </a:xfrm>
        </p:spPr>
        <p:txBody>
          <a:bodyPr/>
          <a:lstStyle/>
          <a:p>
            <a:r>
              <a:rPr lang="ru-RU" dirty="0"/>
              <a:t>Если у </a:t>
            </a:r>
            <a:r>
              <a:rPr lang="ru-RU" b="1" dirty="0"/>
              <a:t>первого</a:t>
            </a:r>
            <a:r>
              <a:rPr lang="ru-RU" dirty="0"/>
              <a:t> игрока есть </a:t>
            </a:r>
            <a:r>
              <a:rPr lang="ru-RU" sz="4000" b="1" dirty="0"/>
              <a:t>хотя бы один ход</a:t>
            </a:r>
            <a:r>
              <a:rPr lang="ru-RU" dirty="0"/>
              <a:t>, который его приведет к победе, то он выиграет.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B7501C-B435-C27E-624E-113B0BEB3591}"/>
              </a:ext>
            </a:extLst>
          </p:cNvPr>
          <p:cNvSpPr txBox="1"/>
          <p:nvPr/>
        </p:nvSpPr>
        <p:spPr>
          <a:xfrm>
            <a:off x="993914" y="3525078"/>
            <a:ext cx="9879628" cy="1292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(s + 2 &gt;= 82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 + 4 &gt;= 82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 * 3 &gt;= 82):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</a:p>
          <a:p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5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B2A5C-C1B2-8FE2-6C5C-6F40B3DA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r>
              <a:rPr lang="ru-RU" dirty="0"/>
              <a:t>Выигрыш второго игрока первым ходом(проигрыш первого игрока первым ходом)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142D4E-D55E-5141-F340-F86A4EA8B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095"/>
            <a:ext cx="10515600" cy="4069867"/>
          </a:xfrm>
        </p:spPr>
        <p:txBody>
          <a:bodyPr/>
          <a:lstStyle/>
          <a:p>
            <a:r>
              <a:rPr lang="ru-RU" b="1" dirty="0"/>
              <a:t>Второй</a:t>
            </a:r>
            <a:r>
              <a:rPr lang="ru-RU" dirty="0"/>
              <a:t> игрок будет иметь </a:t>
            </a:r>
            <a:r>
              <a:rPr lang="ru-RU" b="1" dirty="0"/>
              <a:t>выигрышную</a:t>
            </a:r>
            <a:r>
              <a:rPr lang="ru-RU" dirty="0"/>
              <a:t> стратегию, если </a:t>
            </a:r>
            <a:r>
              <a:rPr lang="ru-RU" b="1" dirty="0"/>
              <a:t>независимо</a:t>
            </a:r>
            <a:r>
              <a:rPr lang="ru-RU" dirty="0"/>
              <a:t> от хода первого игрока он сможет победить. То есть </a:t>
            </a:r>
            <a:r>
              <a:rPr lang="ru-RU" sz="4000" b="1" dirty="0"/>
              <a:t>любой ход </a:t>
            </a:r>
            <a:r>
              <a:rPr lang="ru-RU" dirty="0"/>
              <a:t>первого игрока должен приводить в ситуацию, из которой можно победить за один ход.</a:t>
            </a:r>
            <a:endParaRPr lang="en-US" dirty="0"/>
          </a:p>
          <a:p>
            <a:r>
              <a:rPr lang="ru-RU" dirty="0"/>
              <a:t>Не забываем проверить, что изначальное положение не было выигрышным!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F1CC7E-1BA4-F433-3D65-37C17652D613}"/>
              </a:ext>
            </a:extLst>
          </p:cNvPr>
          <p:cNvSpPr txBox="1"/>
          <p:nvPr/>
        </p:nvSpPr>
        <p:spPr>
          <a:xfrm>
            <a:off x="2020958" y="4994996"/>
            <a:ext cx="8340745" cy="13234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LOSS1(s):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(WIN1(s))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+ 2) </a:t>
            </a:r>
          </a:p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+ 4)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* 3)):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endParaRPr lang="ru-RU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326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B2A5C-C1B2-8FE2-6C5C-6F40B3DA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r>
              <a:rPr lang="ru-RU" dirty="0"/>
              <a:t>Выигрыш второго игрока первым ходом</a:t>
            </a:r>
            <a:r>
              <a:rPr lang="en-US" dirty="0"/>
              <a:t> </a:t>
            </a:r>
            <a:r>
              <a:rPr lang="ru-RU" dirty="0"/>
              <a:t>после неудачного хода первого игрока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142D4E-D55E-5141-F340-F86A4EA8B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095"/>
            <a:ext cx="10515600" cy="4069867"/>
          </a:xfrm>
        </p:spPr>
        <p:txBody>
          <a:bodyPr/>
          <a:lstStyle/>
          <a:p>
            <a:r>
              <a:rPr lang="ru-RU" b="1" dirty="0"/>
              <a:t>Второй</a:t>
            </a:r>
            <a:r>
              <a:rPr lang="ru-RU" dirty="0"/>
              <a:t> игрок будет иметь </a:t>
            </a:r>
            <a:r>
              <a:rPr lang="ru-RU" b="1" dirty="0"/>
              <a:t>выигрышную</a:t>
            </a:r>
            <a:r>
              <a:rPr lang="ru-RU" dirty="0"/>
              <a:t> стратегию</a:t>
            </a:r>
            <a:r>
              <a:rPr lang="en-US" dirty="0"/>
              <a:t> (</a:t>
            </a:r>
            <a:r>
              <a:rPr lang="ru-RU" dirty="0"/>
              <a:t>при условии </a:t>
            </a:r>
            <a:r>
              <a:rPr lang="ru-RU" sz="4000" b="1" dirty="0"/>
              <a:t>неудачного хода </a:t>
            </a:r>
            <a:r>
              <a:rPr lang="ru-RU" dirty="0"/>
              <a:t>первого игрока), если существует</a:t>
            </a:r>
            <a:r>
              <a:rPr lang="ru-RU" b="1" dirty="0"/>
              <a:t> </a:t>
            </a:r>
            <a:r>
              <a:rPr lang="ru-RU" sz="4000" b="1" dirty="0"/>
              <a:t>хотя бы один </a:t>
            </a:r>
            <a:r>
              <a:rPr lang="ru-RU" dirty="0"/>
              <a:t>такой ход первого игрока, который приведет к победе второго за один ход. </a:t>
            </a:r>
          </a:p>
          <a:p>
            <a:r>
              <a:rPr lang="ru-RU" dirty="0"/>
              <a:t>Не забываем проверить, что изначальное положение не было выигрышным</a:t>
            </a:r>
            <a:r>
              <a:rPr lang="en-US" dirty="0"/>
              <a:t> </a:t>
            </a:r>
            <a:r>
              <a:rPr lang="ru-RU" dirty="0"/>
              <a:t>при любом ходе первого игрока!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F1CC7E-1BA4-F433-3D65-37C17652D613}"/>
              </a:ext>
            </a:extLst>
          </p:cNvPr>
          <p:cNvSpPr txBox="1"/>
          <p:nvPr/>
        </p:nvSpPr>
        <p:spPr>
          <a:xfrm>
            <a:off x="2020958" y="4994996"/>
            <a:ext cx="8186857" cy="13234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LOSS1_NEUDACHA(s):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(WIN1_ALWAYS(s))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WIN1(s + 2) </a:t>
            </a:r>
          </a:p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+ 4)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WIN1(s * 3)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endParaRPr lang="ru-RU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83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FCB61D-D583-DD7A-00BE-FB30149E0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Выигрыш первого игрока вторым ходом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F30197-5982-B979-7AA3-49F3116C6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Первый</a:t>
            </a:r>
            <a:r>
              <a:rPr lang="ru-RU" dirty="0"/>
              <a:t> игрок будет иметь </a:t>
            </a:r>
            <a:r>
              <a:rPr lang="ru-RU" b="1" dirty="0"/>
              <a:t>выигрышную</a:t>
            </a:r>
            <a:r>
              <a:rPr lang="ru-RU" dirty="0"/>
              <a:t> стратегию победы вторым ходом, если </a:t>
            </a:r>
            <a:r>
              <a:rPr lang="ru-RU" sz="4000" b="1" dirty="0"/>
              <a:t>хотя бы один</a:t>
            </a:r>
            <a:r>
              <a:rPr lang="ru-RU" dirty="0"/>
              <a:t> из его ходов приведет в ситуацию, из которой </a:t>
            </a:r>
            <a:r>
              <a:rPr lang="ru-RU" b="1" dirty="0"/>
              <a:t>любой ход </a:t>
            </a:r>
            <a:r>
              <a:rPr lang="ru-RU" dirty="0"/>
              <a:t>второго игрока приведет его к поражению следующим ходом.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EA5F1D-6B80-BC6F-ACAF-CEAD876D0FEB}"/>
              </a:ext>
            </a:extLst>
          </p:cNvPr>
          <p:cNvSpPr txBox="1"/>
          <p:nvPr/>
        </p:nvSpPr>
        <p:spPr>
          <a:xfrm>
            <a:off x="925353" y="4108174"/>
            <a:ext cx="10341293" cy="10156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(LOSS1(s + 2)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LOSS1(s + 4)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LOSS1(s * 3)):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endParaRPr lang="ru-RU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37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8A7D2-6E58-AA6C-24C7-188F10C4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Выигрыш второго игрока вторым ходом(проигрыш первого игрока вторым ходом)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28531A-EE92-0416-02BC-8B449C61C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Второй </a:t>
            </a:r>
            <a:r>
              <a:rPr lang="ru-RU" dirty="0"/>
              <a:t>игрок будет иметь </a:t>
            </a:r>
            <a:r>
              <a:rPr lang="ru-RU" b="1" dirty="0"/>
              <a:t>выигрышную</a:t>
            </a:r>
            <a:r>
              <a:rPr lang="ru-RU" dirty="0"/>
              <a:t> стратегию победы вторым ходом, если </a:t>
            </a:r>
            <a:r>
              <a:rPr lang="ru-RU" sz="4000" b="1" dirty="0"/>
              <a:t>любой ход </a:t>
            </a:r>
            <a:r>
              <a:rPr lang="ru-RU" dirty="0"/>
              <a:t>первого игрока будет приводить в ситуацию победы за два хода.</a:t>
            </a:r>
          </a:p>
          <a:p>
            <a:r>
              <a:rPr lang="ru-RU" dirty="0"/>
              <a:t>Не забываем проверить, что изначальное положение не было выигрышным!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92218B-4EBE-629E-DF69-C6C1D0CBBCEC}"/>
              </a:ext>
            </a:extLst>
          </p:cNvPr>
          <p:cNvSpPr txBox="1"/>
          <p:nvPr/>
        </p:nvSpPr>
        <p:spPr>
          <a:xfrm>
            <a:off x="1925627" y="4517917"/>
            <a:ext cx="8340745" cy="13234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LOSS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(WIN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 + 2) </a:t>
            </a:r>
          </a:p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 + 4)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 * 3)):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endParaRPr lang="ru-RU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61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8A7D2-6E58-AA6C-24C7-188F10C4D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4614"/>
          </a:xfrm>
        </p:spPr>
        <p:txBody>
          <a:bodyPr>
            <a:normAutofit fontScale="90000"/>
          </a:bodyPr>
          <a:lstStyle/>
          <a:p>
            <a:r>
              <a:rPr lang="ru-RU" dirty="0"/>
              <a:t>Выигрыш второго игрока первым или вторым ходом(проигрыш первого игрока первым или вторым ходом)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28531A-EE92-0416-02BC-8B449C61C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0435"/>
            <a:ext cx="10515600" cy="3526528"/>
          </a:xfrm>
        </p:spPr>
        <p:txBody>
          <a:bodyPr/>
          <a:lstStyle/>
          <a:p>
            <a:r>
              <a:rPr lang="ru-RU" b="1" dirty="0"/>
              <a:t>Второй </a:t>
            </a:r>
            <a:r>
              <a:rPr lang="ru-RU" dirty="0"/>
              <a:t>игрок будет иметь </a:t>
            </a:r>
            <a:r>
              <a:rPr lang="ru-RU" b="1" dirty="0"/>
              <a:t>выигрышную</a:t>
            </a:r>
            <a:r>
              <a:rPr lang="ru-RU" dirty="0"/>
              <a:t> стратегию победы первым или вторым ходом, если </a:t>
            </a:r>
            <a:r>
              <a:rPr lang="ru-RU" sz="4000" b="1" dirty="0"/>
              <a:t>любой ход </a:t>
            </a:r>
            <a:r>
              <a:rPr lang="ru-RU" dirty="0"/>
              <a:t>первого игрока будет приводить в ситуацию победы либо за один ход либо за два хода.</a:t>
            </a:r>
          </a:p>
          <a:p>
            <a:r>
              <a:rPr lang="ru-RU" dirty="0"/>
              <a:t>Не забываем проверить, что изначальное положение не было выигрышным!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4256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1006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YS Text</vt:lpstr>
      <vt:lpstr>Тема Office</vt:lpstr>
      <vt:lpstr>Теория игр (программирование)</vt:lpstr>
      <vt:lpstr>Презентация PowerPoint</vt:lpstr>
      <vt:lpstr>Основные положения в игре</vt:lpstr>
      <vt:lpstr>Выигрыш за один ход первого игрока</vt:lpstr>
      <vt:lpstr>Выигрыш второго игрока первым ходом(проигрыш первого игрока первым ходом)</vt:lpstr>
      <vt:lpstr>Выигрыш второго игрока первым ходом после неудачного хода первого игрока</vt:lpstr>
      <vt:lpstr>Выигрыш первого игрока вторым ходом</vt:lpstr>
      <vt:lpstr>Выигрыш второго игрока вторым ходом(проигрыш первого игрока вторым ходом)</vt:lpstr>
      <vt:lpstr>Выигрыш второго игрока первым или вторым ходом(проигрыш первого игрока первым или вторым ходом)</vt:lpstr>
      <vt:lpstr>Выигрыш второго игрока первым или вторым ходом(проигрыш первого игрока первым или вторым ходом)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Kirill</dc:creator>
  <cp:lastModifiedBy>Kirill</cp:lastModifiedBy>
  <cp:revision>1</cp:revision>
  <dcterms:created xsi:type="dcterms:W3CDTF">2025-11-18T02:30:15Z</dcterms:created>
  <dcterms:modified xsi:type="dcterms:W3CDTF">2025-11-18T04:28:07Z</dcterms:modified>
</cp:coreProperties>
</file>