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2" r:id="rId26"/>
    <p:sldId id="283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7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232E05-E32D-E88E-A00B-525FA9186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A7CA7E3-1862-7B25-B97A-E2C5E5F4B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40F400-E3D5-BDF9-6C83-D1B32F1E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19A974-EE40-E2CF-0151-B497EF7E2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3FDCCE-8D17-E939-9751-861B229CF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884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B3DAF9-D208-0D21-837C-D50ED3C30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D61101-DFF5-F876-BC25-B93F60851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5FED0B-9679-1F5F-1193-57FD0B488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F0305F-FDD2-5B33-91C2-16F51A52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C2BA42-21C9-26A2-F3E2-4779BA50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28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8A5A22F-C126-AE70-09AC-4498033057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CE5467-F51A-C888-C4E4-7A1332C3E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D63CDA-52C9-1F61-6767-FAAA19FD2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540938-2763-35BD-F8E8-CFEC32C3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9B88B0-5244-D1E8-750E-5D4398AF9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2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74C20B-DDC9-0CA9-77F5-DC5CAEF6D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6DB625-7B3C-14BA-D1AE-BAC306952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E17611-6A85-FE62-F2E7-E1975A01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0C8C07-08CE-95CD-9CE0-47E63C41F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CB2D8D-B540-C00C-E3B9-8CADEED9E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54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3B1FC-AB39-DE6A-883C-1BA08619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949B61-79A7-BBAA-B5DE-D84573EB6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0E4F34-7A7C-ED6B-ADB5-7AF45B790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A34E64-3A58-6FDF-C272-2123C187C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F5429D-BBAD-1CC6-7D91-AA4FC124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73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5AC56-C181-AAE5-171A-0E154A53F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2EBB4F-25B4-CD87-21BC-2FE93C7768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8D0783-67F2-6343-326B-4E7DABCE5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61AA89-F499-8D6A-8C14-444610CAE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0AABA9-D9FA-538B-517E-24553C6B8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A6BFB9-C5FF-82F3-E411-BD134F02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68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574A1F-56C4-2F3C-5636-D531FA0A0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2A4D8C-7D2B-53B9-D426-FD6ADCAF5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EB7013-05F5-0BD0-E16E-3217B0C3A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72A8352-9F7A-1546-A2B1-3F4A5C8E3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A6C33E6-DDC4-0934-0AA4-6BD30B6D40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4A420B1-0D93-C34F-BE0A-0BD5A22FF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5AD6BA-B098-A7A6-CA61-F1A27429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D3170C2-DF28-8D4A-7039-A4710C890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70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74687-25D0-8E9A-6DE7-D70196985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49DBB98-D47B-602E-9206-FE795B0EB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5336BEA-DFB0-82E7-96F9-D47312ED4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50EB9C-2C39-11E1-5A0E-CAA28FAB1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58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1174D02-8E49-5CE1-7B3D-DB172AC5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68DCF56-9F9A-9EFE-8165-C714E15CB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A9821C-14C5-1508-D955-A7776B646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52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FF12F-F66D-F4D7-592A-2AA220CA5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050D04-9447-BAF4-B093-7E7591109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E6A572-EB79-2A46-8544-1DAB22954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BF5247-B17D-B49D-66B1-41E69D17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E4281A-08C0-2E0C-F6AE-722BD8EA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9C43D3-1C75-544D-0AB5-23AD1EDC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979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C59EE6-4F2B-C3F0-BDEC-ED69F33BF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B953B9-9DCC-3F55-D60C-EBB35E591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0688D4-6C18-8645-AD12-2CC878E1B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CDF023-B520-B96F-3344-C4396CA25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7BDB7F-BEBA-0347-F767-4651E68B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1DC1AF-720E-06A8-26F2-275C57E54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74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9F5424-A79B-AFED-B2AA-A3D8EBE0E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B6A594-982A-09ED-75EB-961B502B4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9F37CA-5EFC-0AA4-279B-93A949AF33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2341F3-DFFA-42EE-9176-BC4DF75F2EB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6BC7BD-E34F-5DAD-0B5B-8A673851EF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15C451-33F4-54CD-6F1C-C84F0EB04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6FD4B9-65B4-4A6C-8942-D840FBB4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68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1CFCDA-68E9-B187-69F4-8049217E0E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Теория игр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FF7941-F35D-80C8-A1CC-60302E0674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541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45EF485-40EE-C043-6651-F0CE8BF32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Какие бывают игры?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0C3096A-30BD-A712-7D7C-5571E78729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963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CB9D8-0585-EA82-4548-A6896E42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 нулевой или ненулевой суммой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C8CE0B-BBF2-1170-80C4-A2E839BCC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В игре с нулевой суммой выигрыш одного означает проигрыш другого, и наоборот. В играх с ненулевой суммой выигрыш одного не обязательно приводит к проигрышу другого. В таких играх выгоду могут получить и все участники.</a:t>
            </a: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Примеры игр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С нулевой суммой: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крестики-нолики. Выигрыш одного игрока равен проигрышу другого.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С ненулевой суммой: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торговые сделки. Обе стороны могут получить выгоду от сделки.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573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A78A9E-BE03-8F66-88F8-412102EA5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Кооперативные и некооперативные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FC0B2D-C367-F986-895C-31D587D5E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В кооперативных играх игроки могут объединяться друг с другом, чтобы получить лучшие результаты и координировать свои действия. При этом это не постоянный союз — игрок в любой момент может выйти из коалиции и играть дальше сам.</a:t>
            </a: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marL="0" indent="0" algn="l">
              <a:buNone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Примеры игр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Кооперативная: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 игра «Что? Где? Когда?». Игроки работают вместе, отвечая на вопросы телезрителей.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Некооперативная: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настольная игра «Монополия». Несмотря на возможные сговоры, цель каждого игрока — стать монополистом.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017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5835E4-37DD-6653-945E-003DBB977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Симметричные и несимметричные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F15B86-C0B1-2312-650B-7CA4BC016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В симметричных играх у каждого игрока всегда один и тот же набор стратегий, а в несимметричных стратегии могут быть разные.</a:t>
            </a: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Примеры игр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Симметричная: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классические шашки. Оба игрока имеют одинаковые фишки с одинаковыми правилами перемещения.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Несимметричная: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игра «Мафия». Участники имеют разные роли (мафия, мирные жители, полицейский и т. д.) с разными стратегиями и целями.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466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5FAC6-DEA6-72C5-8CF0-A48F512C7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 полной и неполной информацией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C35C8D-856A-1928-426B-C3F444AA6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В играх с полной информацией каждый следующий игрок знает ходы предыдущих и может делать выводы на их основе. В играх с неполной информацией никто не знает, какую стратегию выбрал другой участник.</a:t>
            </a: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Примеры игр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С полной информацией: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ним (она же игра в камешки, или в спички). Все ходы видны, и обе стороны знают, что произошло ранее.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С неполной информацией: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карточная игра «Уно». Игроки не знают карт друг друга, пока они не сыграны.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223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EBCAD-09E7-FB25-3EE8-5E9784CAB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Параллельные и последовательные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FDC4DD-8917-F927-9730-3BC034101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В последовательных играх все ходят по очереди (не обязательно по порядку, но за один ход действует только один игрок). В параллельных все действуют одновременно и не знают, что сделали другие, пока не сделали свой ход.</a:t>
            </a: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Примеры игр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Параллельная: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камень, ножницы, бумага. Обе стороны показывают свои выборы одновременно.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Последовательная: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шахматы. Игроки делают ходы по очереди.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7438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54A3A2-8BA0-0910-9B5E-D2024545F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Дискретные и непрерывные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618AA3-CEBA-8DFC-56F3-A706B8742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Большинство изучаемых игр дискретны: в них конечное число игроков, ходов, событий, исходов и т. п. Однако эти составляющие могут быть расширены на множество вещественных чисел. Игры, включающие такие элементы, часто называются непрерывными. Они связаны с какой‑то вещественной шкалой (обычно — шкалой времени), хотя происходящие в них события могут быть дискретными по природе.</a:t>
            </a: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br>
              <a:rPr lang="ru-RU" b="0" i="0" dirty="0">
                <a:solidFill>
                  <a:srgbClr val="000000"/>
                </a:solidFill>
                <a:effectLst/>
                <a:latin typeface="YS Text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Примеры игр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Дискретная: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пятнашки. Элементы игры дискретно перемещаются на поле 4 × 4.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Непрерывная: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симулятор полёта. В такой игре управление летательным аппаратом требует непрерывного ввода данных и реакции.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533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EB92944-5AAB-143D-6E67-919299770C57}"/>
              </a:ext>
            </a:extLst>
          </p:cNvPr>
          <p:cNvSpPr/>
          <p:nvPr/>
        </p:nvSpPr>
        <p:spPr>
          <a:xfrm>
            <a:off x="4674705" y="2766388"/>
            <a:ext cx="2160104" cy="801757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tx1"/>
                </a:solidFill>
              </a:rPr>
              <a:t>ИГРА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F5F18873-26FE-9D06-9113-B67597FD9DBE}"/>
              </a:ext>
            </a:extLst>
          </p:cNvPr>
          <p:cNvSpPr/>
          <p:nvPr/>
        </p:nvSpPr>
        <p:spPr>
          <a:xfrm>
            <a:off x="2928730" y="1432881"/>
            <a:ext cx="2160104" cy="63279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Очередность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1718C79-6CD4-DEAE-B829-576C56E4A633}"/>
              </a:ext>
            </a:extLst>
          </p:cNvPr>
          <p:cNvSpPr/>
          <p:nvPr/>
        </p:nvSpPr>
        <p:spPr>
          <a:xfrm>
            <a:off x="2226365" y="2845901"/>
            <a:ext cx="2160104" cy="64273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Командный режим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18B3314-DB28-55B3-4C9C-1978FCB306E2}"/>
              </a:ext>
            </a:extLst>
          </p:cNvPr>
          <p:cNvSpPr/>
          <p:nvPr/>
        </p:nvSpPr>
        <p:spPr>
          <a:xfrm>
            <a:off x="2411897" y="4416285"/>
            <a:ext cx="2160104" cy="64273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Информация о сопернике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4C17880D-4575-39F2-DD38-46DEAA517A61}"/>
              </a:ext>
            </a:extLst>
          </p:cNvPr>
          <p:cNvSpPr/>
          <p:nvPr/>
        </p:nvSpPr>
        <p:spPr>
          <a:xfrm>
            <a:off x="6420679" y="1427913"/>
            <a:ext cx="2160104" cy="64273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Стратегия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2445EE7A-79F8-AF3F-4F3F-7B1A22102CC0}"/>
              </a:ext>
            </a:extLst>
          </p:cNvPr>
          <p:cNvSpPr/>
          <p:nvPr/>
        </p:nvSpPr>
        <p:spPr>
          <a:xfrm>
            <a:off x="7394714" y="2845901"/>
            <a:ext cx="2160104" cy="64273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Протяженность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1982CF3C-706B-2C51-040E-FE33D13B2590}"/>
              </a:ext>
            </a:extLst>
          </p:cNvPr>
          <p:cNvSpPr/>
          <p:nvPr/>
        </p:nvSpPr>
        <p:spPr>
          <a:xfrm>
            <a:off x="6950767" y="4416285"/>
            <a:ext cx="2160104" cy="642732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Начальные условия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F17369E9-BFF6-554F-2E1B-E1E49D273061}"/>
              </a:ext>
            </a:extLst>
          </p:cNvPr>
          <p:cNvCxnSpPr>
            <a:stCxn id="4" idx="0"/>
            <a:endCxn id="6" idx="2"/>
          </p:cNvCxnSpPr>
          <p:nvPr/>
        </p:nvCxnSpPr>
        <p:spPr>
          <a:xfrm flipH="1" flipV="1">
            <a:off x="4008782" y="2065677"/>
            <a:ext cx="1745975" cy="700711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30CE565F-9A3B-6409-B922-520226AF7FC3}"/>
              </a:ext>
            </a:extLst>
          </p:cNvPr>
          <p:cNvCxnSpPr>
            <a:cxnSpLocks/>
            <a:stCxn id="4" idx="0"/>
            <a:endCxn id="9" idx="2"/>
          </p:cNvCxnSpPr>
          <p:nvPr/>
        </p:nvCxnSpPr>
        <p:spPr>
          <a:xfrm flipV="1">
            <a:off x="5754757" y="2070645"/>
            <a:ext cx="1745974" cy="69574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B7C219A-F003-AC8F-346A-3190AB4C1ECE}"/>
              </a:ext>
            </a:extLst>
          </p:cNvPr>
          <p:cNvCxnSpPr>
            <a:cxnSpLocks/>
            <a:stCxn id="4" idx="1"/>
            <a:endCxn id="7" idx="3"/>
          </p:cNvCxnSpPr>
          <p:nvPr/>
        </p:nvCxnSpPr>
        <p:spPr>
          <a:xfrm flipH="1">
            <a:off x="4386469" y="3167267"/>
            <a:ext cx="28823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D02E189A-155E-27A4-3D71-A4FC33DE8FCA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>
            <a:off x="6834809" y="3167267"/>
            <a:ext cx="559905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5C4F9565-42F9-45D2-033A-017DD7B759DA}"/>
              </a:ext>
            </a:extLst>
          </p:cNvPr>
          <p:cNvCxnSpPr>
            <a:cxnSpLocks/>
            <a:stCxn id="4" idx="2"/>
            <a:endCxn id="8" idx="3"/>
          </p:cNvCxnSpPr>
          <p:nvPr/>
        </p:nvCxnSpPr>
        <p:spPr>
          <a:xfrm flipH="1">
            <a:off x="4572001" y="3568145"/>
            <a:ext cx="1182756" cy="1169506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4797B850-C8F8-30D6-1D3B-262338CF1CDD}"/>
              </a:ext>
            </a:extLst>
          </p:cNvPr>
          <p:cNvCxnSpPr>
            <a:cxnSpLocks/>
            <a:stCxn id="4" idx="2"/>
            <a:endCxn id="11" idx="1"/>
          </p:cNvCxnSpPr>
          <p:nvPr/>
        </p:nvCxnSpPr>
        <p:spPr>
          <a:xfrm>
            <a:off x="5754757" y="3568145"/>
            <a:ext cx="1196010" cy="1169506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D0B3E273-014C-9E8E-23FC-EB784900A430}"/>
              </a:ext>
            </a:extLst>
          </p:cNvPr>
          <p:cNvSpPr/>
          <p:nvPr/>
        </p:nvSpPr>
        <p:spPr>
          <a:xfrm>
            <a:off x="768626" y="554898"/>
            <a:ext cx="2160104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Параллельная</a:t>
            </a: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D786DBF7-E610-1AEA-0E94-E2A5F331DEEB}"/>
              </a:ext>
            </a:extLst>
          </p:cNvPr>
          <p:cNvSpPr/>
          <p:nvPr/>
        </p:nvSpPr>
        <p:spPr>
          <a:xfrm>
            <a:off x="3107634" y="558226"/>
            <a:ext cx="2557670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Последовательная</a:t>
            </a:r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78435ED4-11D9-E880-51DE-7E7033A07E46}"/>
              </a:ext>
            </a:extLst>
          </p:cNvPr>
          <p:cNvSpPr/>
          <p:nvPr/>
        </p:nvSpPr>
        <p:spPr>
          <a:xfrm>
            <a:off x="178902" y="2194028"/>
            <a:ext cx="2451653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Кооперативная</a:t>
            </a:r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65FA4846-E952-B6F0-9F69-D262B9AD1F7F}"/>
              </a:ext>
            </a:extLst>
          </p:cNvPr>
          <p:cNvSpPr/>
          <p:nvPr/>
        </p:nvSpPr>
        <p:spPr>
          <a:xfrm>
            <a:off x="178903" y="3645186"/>
            <a:ext cx="2451653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Некооперативная</a:t>
            </a: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586CF2D0-1673-E55B-2F28-DEBC82632975}"/>
              </a:ext>
            </a:extLst>
          </p:cNvPr>
          <p:cNvSpPr/>
          <p:nvPr/>
        </p:nvSpPr>
        <p:spPr>
          <a:xfrm>
            <a:off x="477078" y="5358799"/>
            <a:ext cx="2153478" cy="84984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 полной информацией</a:t>
            </a:r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id="{D3C14954-834F-5F40-F2C5-B5BC972ECBF9}"/>
              </a:ext>
            </a:extLst>
          </p:cNvPr>
          <p:cNvSpPr/>
          <p:nvPr/>
        </p:nvSpPr>
        <p:spPr>
          <a:xfrm>
            <a:off x="2935356" y="5370405"/>
            <a:ext cx="2153478" cy="84984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 неполной информацией</a:t>
            </a:r>
          </a:p>
        </p:txBody>
      </p: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590BDF55-77FA-CA15-7081-54E082A43AB9}"/>
              </a:ext>
            </a:extLst>
          </p:cNvPr>
          <p:cNvCxnSpPr>
            <a:stCxn id="6" idx="0"/>
            <a:endCxn id="33" idx="2"/>
          </p:cNvCxnSpPr>
          <p:nvPr/>
        </p:nvCxnSpPr>
        <p:spPr>
          <a:xfrm flipV="1">
            <a:off x="4008782" y="1032002"/>
            <a:ext cx="377687" cy="400879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61488467-FE1C-B251-5DDD-2A8D040D52AF}"/>
              </a:ext>
            </a:extLst>
          </p:cNvPr>
          <p:cNvCxnSpPr>
            <a:cxnSpLocks/>
            <a:stCxn id="6" idx="0"/>
            <a:endCxn id="31" idx="2"/>
          </p:cNvCxnSpPr>
          <p:nvPr/>
        </p:nvCxnSpPr>
        <p:spPr>
          <a:xfrm flipH="1" flipV="1">
            <a:off x="1848678" y="1028674"/>
            <a:ext cx="2160104" cy="404207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58995A35-9BCC-2F21-1BF3-C2CD7183DD8F}"/>
              </a:ext>
            </a:extLst>
          </p:cNvPr>
          <p:cNvCxnSpPr>
            <a:cxnSpLocks/>
            <a:stCxn id="7" idx="0"/>
            <a:endCxn id="34" idx="3"/>
          </p:cNvCxnSpPr>
          <p:nvPr/>
        </p:nvCxnSpPr>
        <p:spPr>
          <a:xfrm flipH="1" flipV="1">
            <a:off x="2630555" y="2430916"/>
            <a:ext cx="675862" cy="414985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C13BBE54-35CE-890F-6A9C-EC58F11D28D3}"/>
              </a:ext>
            </a:extLst>
          </p:cNvPr>
          <p:cNvCxnSpPr>
            <a:cxnSpLocks/>
            <a:stCxn id="7" idx="2"/>
            <a:endCxn id="35" idx="3"/>
          </p:cNvCxnSpPr>
          <p:nvPr/>
        </p:nvCxnSpPr>
        <p:spPr>
          <a:xfrm flipH="1">
            <a:off x="2630556" y="3488633"/>
            <a:ext cx="675861" cy="393441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F5D67964-0AE8-9C9F-9E08-0E53DED35031}"/>
              </a:ext>
            </a:extLst>
          </p:cNvPr>
          <p:cNvCxnSpPr>
            <a:cxnSpLocks/>
            <a:stCxn id="8" idx="2"/>
            <a:endCxn id="36" idx="0"/>
          </p:cNvCxnSpPr>
          <p:nvPr/>
        </p:nvCxnSpPr>
        <p:spPr>
          <a:xfrm flipH="1">
            <a:off x="1553817" y="5059017"/>
            <a:ext cx="1938132" cy="29978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062184E9-568F-7979-3BBB-EF3005E2FA99}"/>
              </a:ext>
            </a:extLst>
          </p:cNvPr>
          <p:cNvCxnSpPr>
            <a:cxnSpLocks/>
            <a:stCxn id="8" idx="2"/>
            <a:endCxn id="37" idx="0"/>
          </p:cNvCxnSpPr>
          <p:nvPr/>
        </p:nvCxnSpPr>
        <p:spPr>
          <a:xfrm>
            <a:off x="3491949" y="5059017"/>
            <a:ext cx="520146" cy="311388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: скругленные углы 54">
            <a:extLst>
              <a:ext uri="{FF2B5EF4-FFF2-40B4-BE49-F238E27FC236}">
                <a16:creationId xmlns:a16="http://schemas.microsoft.com/office/drawing/2014/main" id="{536CAD4A-7C84-D325-6D9F-6C05F250F31A}"/>
              </a:ext>
            </a:extLst>
          </p:cNvPr>
          <p:cNvSpPr/>
          <p:nvPr/>
        </p:nvSpPr>
        <p:spPr>
          <a:xfrm>
            <a:off x="6533325" y="554898"/>
            <a:ext cx="2557670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Симметричная</a:t>
            </a:r>
          </a:p>
        </p:txBody>
      </p:sp>
      <p:sp>
        <p:nvSpPr>
          <p:cNvPr id="56" name="Прямоугольник: скругленные углы 55">
            <a:extLst>
              <a:ext uri="{FF2B5EF4-FFF2-40B4-BE49-F238E27FC236}">
                <a16:creationId xmlns:a16="http://schemas.microsoft.com/office/drawing/2014/main" id="{61E5742E-AD97-0FFF-F11C-37E11C29B916}"/>
              </a:ext>
            </a:extLst>
          </p:cNvPr>
          <p:cNvSpPr/>
          <p:nvPr/>
        </p:nvSpPr>
        <p:spPr>
          <a:xfrm>
            <a:off x="9395793" y="554898"/>
            <a:ext cx="2557670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Несимметричная</a:t>
            </a:r>
          </a:p>
        </p:txBody>
      </p:sp>
      <p:sp>
        <p:nvSpPr>
          <p:cNvPr id="57" name="Прямоугольник: скругленные углы 56">
            <a:extLst>
              <a:ext uri="{FF2B5EF4-FFF2-40B4-BE49-F238E27FC236}">
                <a16:creationId xmlns:a16="http://schemas.microsoft.com/office/drawing/2014/main" id="{24ABD61E-7102-9742-95DF-BA9986DEAE8E}"/>
              </a:ext>
            </a:extLst>
          </p:cNvPr>
          <p:cNvSpPr/>
          <p:nvPr/>
        </p:nvSpPr>
        <p:spPr>
          <a:xfrm>
            <a:off x="9554818" y="2095481"/>
            <a:ext cx="2272747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Непрерывная</a:t>
            </a:r>
          </a:p>
        </p:txBody>
      </p:sp>
      <p:sp>
        <p:nvSpPr>
          <p:cNvPr id="58" name="Прямоугольник: скругленные углы 57">
            <a:extLst>
              <a:ext uri="{FF2B5EF4-FFF2-40B4-BE49-F238E27FC236}">
                <a16:creationId xmlns:a16="http://schemas.microsoft.com/office/drawing/2014/main" id="{425FDC1E-69BF-CFD4-CAE2-5D1F7013A3B8}"/>
              </a:ext>
            </a:extLst>
          </p:cNvPr>
          <p:cNvSpPr/>
          <p:nvPr/>
        </p:nvSpPr>
        <p:spPr>
          <a:xfrm>
            <a:off x="9538254" y="3645186"/>
            <a:ext cx="2272747" cy="47377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Дискретная</a:t>
            </a:r>
          </a:p>
        </p:txBody>
      </p:sp>
      <p:sp>
        <p:nvSpPr>
          <p:cNvPr id="59" name="Прямоугольник: скругленные углы 58">
            <a:extLst>
              <a:ext uri="{FF2B5EF4-FFF2-40B4-BE49-F238E27FC236}">
                <a16:creationId xmlns:a16="http://schemas.microsoft.com/office/drawing/2014/main" id="{C0A5F8D7-7560-2035-67B4-79AAE000BB31}"/>
              </a:ext>
            </a:extLst>
          </p:cNvPr>
          <p:cNvSpPr/>
          <p:nvPr/>
        </p:nvSpPr>
        <p:spPr>
          <a:xfrm>
            <a:off x="7265507" y="5453259"/>
            <a:ext cx="1825488" cy="84984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 нулевой суммой</a:t>
            </a:r>
          </a:p>
        </p:txBody>
      </p:sp>
      <p:sp>
        <p:nvSpPr>
          <p:cNvPr id="60" name="Прямоугольник: скругленные углы 59">
            <a:extLst>
              <a:ext uri="{FF2B5EF4-FFF2-40B4-BE49-F238E27FC236}">
                <a16:creationId xmlns:a16="http://schemas.microsoft.com/office/drawing/2014/main" id="{9DF543BD-F8C3-7094-4092-4337977CEEF2}"/>
              </a:ext>
            </a:extLst>
          </p:cNvPr>
          <p:cNvSpPr/>
          <p:nvPr/>
        </p:nvSpPr>
        <p:spPr>
          <a:xfrm>
            <a:off x="9644272" y="5453258"/>
            <a:ext cx="1825488" cy="84984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 ненулевой суммой</a:t>
            </a:r>
          </a:p>
        </p:txBody>
      </p:sp>
      <p:cxnSp>
        <p:nvCxnSpPr>
          <p:cNvPr id="61" name="Прямая со стрелкой 60">
            <a:extLst>
              <a:ext uri="{FF2B5EF4-FFF2-40B4-BE49-F238E27FC236}">
                <a16:creationId xmlns:a16="http://schemas.microsoft.com/office/drawing/2014/main" id="{5A668F8A-86AB-EA90-92E5-FBDB0DA5D685}"/>
              </a:ext>
            </a:extLst>
          </p:cNvPr>
          <p:cNvCxnSpPr>
            <a:cxnSpLocks/>
            <a:stCxn id="11" idx="2"/>
            <a:endCxn id="59" idx="0"/>
          </p:cNvCxnSpPr>
          <p:nvPr/>
        </p:nvCxnSpPr>
        <p:spPr>
          <a:xfrm>
            <a:off x="8030819" y="5059017"/>
            <a:ext cx="147432" cy="39424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7E78D6D0-A865-F05E-63FD-75847CEBF3D4}"/>
              </a:ext>
            </a:extLst>
          </p:cNvPr>
          <p:cNvCxnSpPr>
            <a:cxnSpLocks/>
            <a:stCxn id="11" idx="2"/>
            <a:endCxn id="60" idx="0"/>
          </p:cNvCxnSpPr>
          <p:nvPr/>
        </p:nvCxnSpPr>
        <p:spPr>
          <a:xfrm>
            <a:off x="8030819" y="5059017"/>
            <a:ext cx="2526197" cy="394241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>
            <a:extLst>
              <a:ext uri="{FF2B5EF4-FFF2-40B4-BE49-F238E27FC236}">
                <a16:creationId xmlns:a16="http://schemas.microsoft.com/office/drawing/2014/main" id="{3D970283-03C7-6826-DE81-1951608C57FF}"/>
              </a:ext>
            </a:extLst>
          </p:cNvPr>
          <p:cNvCxnSpPr>
            <a:cxnSpLocks/>
            <a:stCxn id="10" idx="2"/>
            <a:endCxn id="58" idx="1"/>
          </p:cNvCxnSpPr>
          <p:nvPr/>
        </p:nvCxnSpPr>
        <p:spPr>
          <a:xfrm>
            <a:off x="8474766" y="3488633"/>
            <a:ext cx="1063488" cy="393441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>
            <a:extLst>
              <a:ext uri="{FF2B5EF4-FFF2-40B4-BE49-F238E27FC236}">
                <a16:creationId xmlns:a16="http://schemas.microsoft.com/office/drawing/2014/main" id="{523FBEBF-5D1D-1CD5-0CF6-CEE939D91A51}"/>
              </a:ext>
            </a:extLst>
          </p:cNvPr>
          <p:cNvCxnSpPr>
            <a:cxnSpLocks/>
            <a:stCxn id="10" idx="0"/>
            <a:endCxn id="57" idx="1"/>
          </p:cNvCxnSpPr>
          <p:nvPr/>
        </p:nvCxnSpPr>
        <p:spPr>
          <a:xfrm flipV="1">
            <a:off x="8474766" y="2332369"/>
            <a:ext cx="1080052" cy="513532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>
            <a:extLst>
              <a:ext uri="{FF2B5EF4-FFF2-40B4-BE49-F238E27FC236}">
                <a16:creationId xmlns:a16="http://schemas.microsoft.com/office/drawing/2014/main" id="{519321FC-B3DF-2CB2-3B21-B5A989F60139}"/>
              </a:ext>
            </a:extLst>
          </p:cNvPr>
          <p:cNvCxnSpPr>
            <a:cxnSpLocks/>
            <a:stCxn id="9" idx="0"/>
            <a:endCxn id="55" idx="2"/>
          </p:cNvCxnSpPr>
          <p:nvPr/>
        </p:nvCxnSpPr>
        <p:spPr>
          <a:xfrm flipV="1">
            <a:off x="7500731" y="1028674"/>
            <a:ext cx="311429" cy="399239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18E5BC6F-1C36-DCFD-92C4-1D542FC36A8B}"/>
              </a:ext>
            </a:extLst>
          </p:cNvPr>
          <p:cNvCxnSpPr>
            <a:cxnSpLocks/>
            <a:stCxn id="9" idx="0"/>
            <a:endCxn id="56" idx="2"/>
          </p:cNvCxnSpPr>
          <p:nvPr/>
        </p:nvCxnSpPr>
        <p:spPr>
          <a:xfrm flipV="1">
            <a:off x="7500731" y="1028674"/>
            <a:ext cx="3173897" cy="399239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23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E5E7E8-8C34-9BDB-62B4-F363F6A5D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Какие игры мы будем разбирать?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FC2C7C-F7B7-A975-A752-61A7FCB30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На уроках мы будем разбирать </a:t>
            </a: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дискретные игры двух игроков с полной информацией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Это тип теоретических игр, где: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участвуют два игрока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есть конечный набор ходов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каждый ход выбирается однократно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Полная информация в этом контексте означает, что каждый игрок знает все возможные ходы и выигрыши (или потери) для себя и для своего соперника на каждом возможном исходе игры.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990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548DE-3560-CDFE-4E69-EB4D60171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Игровые стратегии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B5BBD7-D588-085C-1A4F-0347ECD50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58209"/>
            <a:ext cx="10515600" cy="2802834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В некоторых играх невозможно выиграть. В этом случае лучшей стратегией будет проиграть как можно меньше или находиться в игре как можно дольше. Все онлайн-шутеры, где игровое поле постоянно сжимается, — это как раз про такую стратегию.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Задача аналитика данных при работе с игровыми ситуациями — собрать информацию обо всех игроках и их стратегиях и понять, какая стратегия для нас сработает лучше всего.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DA7C65-05AB-6434-B4AC-FB515090E3C7}"/>
              </a:ext>
            </a:extLst>
          </p:cNvPr>
          <p:cNvSpPr txBox="1">
            <a:spLocks/>
          </p:cNvSpPr>
          <p:nvPr/>
        </p:nvSpPr>
        <p:spPr>
          <a:xfrm>
            <a:off x="838200" y="1434687"/>
            <a:ext cx="10515600" cy="910948"/>
          </a:xfrm>
          <a:prstGeom prst="roundRect">
            <a:avLst/>
          </a:prstGeom>
          <a:solidFill>
            <a:srgbClr val="FFC000">
              <a:alpha val="50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Смысл теории игр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— найти максимально выигрышную стратегию для конкретного игрока.</a:t>
            </a:r>
            <a:endParaRPr lang="ru-RU" dirty="0"/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id="{E36E8FF5-CB7B-CBB6-D629-F3857F5743B1}"/>
              </a:ext>
            </a:extLst>
          </p:cNvPr>
          <p:cNvSpPr txBox="1">
            <a:spLocks/>
          </p:cNvSpPr>
          <p:nvPr/>
        </p:nvSpPr>
        <p:spPr>
          <a:xfrm>
            <a:off x="838200" y="2448478"/>
            <a:ext cx="10515600" cy="910948"/>
          </a:xfrm>
          <a:prstGeom prst="roundRect">
            <a:avLst/>
          </a:prstGeom>
          <a:solidFill>
            <a:srgbClr val="FFC000">
              <a:alpha val="50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Стратегия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— это последовательность действий: что делает игрок и что это означает для соперников.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442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E6C4C-E4BA-2381-982C-D93AE777A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Дилемма заключенного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46C970-D7C8-EE74-46A6-AB00E5BA4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Есть два преступника. Их развели по разным камерам и сказали им условия: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Если один из них даёт показания на другого, а другой молчит, то тот, кто молчит, получает 10 лет, а первого освобождают.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Если оба дают показания, то каждый получает по 2 года.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Если оба молчат, то полиция остаётся без доказательств, и каждый получает полгода тюрьмы.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Преступники не могут заранее пообщаться между собой, каждый выбирает сам, что ему делать.</a:t>
            </a: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 Какое решение выгоднее всего принять каждому из них?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284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F89FDC-41FD-7F9F-5ADC-10668896A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765"/>
            <a:ext cx="10515600" cy="76862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Дерево игры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F46C84-D412-CE05-C9B8-EB37BDDAC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0515600" cy="4351338"/>
          </a:xfrm>
        </p:spPr>
        <p:txBody>
          <a:bodyPr/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Рассмотрим пример игры Ним, в которой соревнуются два соперника — Петя и </a:t>
            </a:r>
            <a:r>
              <a:rPr lang="ru-RU" dirty="0">
                <a:solidFill>
                  <a:srgbClr val="000000"/>
                </a:solidFill>
                <a:latin typeface="YS Text"/>
              </a:rPr>
              <a:t>Ван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я.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Перед игроками лежат пять ручек. Каждый игрок может взять одну или две ручки. Выигрывает тот, кто заберёт последнюю ручку.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Изобразим все возможные варианты развития событий. Такое изображение ходов называется </a:t>
            </a: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деревом игры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.</a:t>
            </a:r>
          </a:p>
          <a:p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3520111F-91EE-9051-7449-810F8BC72EE4}"/>
              </a:ext>
            </a:extLst>
          </p:cNvPr>
          <p:cNvSpPr/>
          <p:nvPr/>
        </p:nvSpPr>
        <p:spPr>
          <a:xfrm>
            <a:off x="5227983" y="3975652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816A0D0-4554-A4CB-3707-792113C20C2A}"/>
              </a:ext>
            </a:extLst>
          </p:cNvPr>
          <p:cNvSpPr/>
          <p:nvPr/>
        </p:nvSpPr>
        <p:spPr>
          <a:xfrm>
            <a:off x="3644348" y="4393095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49C1CD36-8149-6007-5619-7FE68D29811D}"/>
              </a:ext>
            </a:extLst>
          </p:cNvPr>
          <p:cNvSpPr/>
          <p:nvPr/>
        </p:nvSpPr>
        <p:spPr>
          <a:xfrm>
            <a:off x="6811618" y="4393095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C0686C1E-1D1C-31D9-EBCF-ED317C54C3AF}"/>
              </a:ext>
            </a:extLst>
          </p:cNvPr>
          <p:cNvSpPr/>
          <p:nvPr/>
        </p:nvSpPr>
        <p:spPr>
          <a:xfrm>
            <a:off x="2398643" y="4909929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FB0B662-28FD-470B-7B69-97E60A0717A3}"/>
              </a:ext>
            </a:extLst>
          </p:cNvPr>
          <p:cNvSpPr/>
          <p:nvPr/>
        </p:nvSpPr>
        <p:spPr>
          <a:xfrm>
            <a:off x="4841621" y="4904714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63944D0-8428-095B-40E6-DDC6F51158F6}"/>
              </a:ext>
            </a:extLst>
          </p:cNvPr>
          <p:cNvSpPr/>
          <p:nvPr/>
        </p:nvSpPr>
        <p:spPr>
          <a:xfrm>
            <a:off x="1159565" y="5473144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9C0B3C98-628F-47D9-352F-A83A407C37B5}"/>
              </a:ext>
            </a:extLst>
          </p:cNvPr>
          <p:cNvSpPr/>
          <p:nvPr/>
        </p:nvSpPr>
        <p:spPr>
          <a:xfrm>
            <a:off x="3644348" y="5473143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Стрелка: изогнутая вверх 15">
            <a:extLst>
              <a:ext uri="{FF2B5EF4-FFF2-40B4-BE49-F238E27FC236}">
                <a16:creationId xmlns:a16="http://schemas.microsoft.com/office/drawing/2014/main" id="{E879DD78-4DC2-A10F-6D6E-9DA894194393}"/>
              </a:ext>
            </a:extLst>
          </p:cNvPr>
          <p:cNvSpPr/>
          <p:nvPr/>
        </p:nvSpPr>
        <p:spPr>
          <a:xfrm rot="10800000">
            <a:off x="3796748" y="4072439"/>
            <a:ext cx="1384852" cy="302118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изогнутая вверх 16">
            <a:extLst>
              <a:ext uri="{FF2B5EF4-FFF2-40B4-BE49-F238E27FC236}">
                <a16:creationId xmlns:a16="http://schemas.microsoft.com/office/drawing/2014/main" id="{EC3708CC-7EE5-2EEF-373C-AAFB4BAB3B45}"/>
              </a:ext>
            </a:extLst>
          </p:cNvPr>
          <p:cNvSpPr/>
          <p:nvPr/>
        </p:nvSpPr>
        <p:spPr>
          <a:xfrm rot="10800000" flipH="1">
            <a:off x="5751444" y="4072439"/>
            <a:ext cx="1384852" cy="302118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69C7E1-8E13-EC9B-06DB-E0E9B5B32D4C}"/>
              </a:ext>
            </a:extLst>
          </p:cNvPr>
          <p:cNvSpPr txBox="1"/>
          <p:nvPr/>
        </p:nvSpPr>
        <p:spPr>
          <a:xfrm>
            <a:off x="9745229" y="3891985"/>
            <a:ext cx="699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П1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BB3EB048-B903-EEA4-E095-019B6F2AFA7E}"/>
              </a:ext>
            </a:extLst>
          </p:cNvPr>
          <p:cNvSpPr/>
          <p:nvPr/>
        </p:nvSpPr>
        <p:spPr>
          <a:xfrm>
            <a:off x="6138482" y="4907322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2CD47318-A7CF-BF1E-E13E-4CA74401E596}"/>
              </a:ext>
            </a:extLst>
          </p:cNvPr>
          <p:cNvSpPr/>
          <p:nvPr/>
        </p:nvSpPr>
        <p:spPr>
          <a:xfrm>
            <a:off x="7493142" y="4909928"/>
            <a:ext cx="477078" cy="41744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929426F-8D97-B372-E5AC-C3AC832553D8}"/>
              </a:ext>
            </a:extLst>
          </p:cNvPr>
          <p:cNvSpPr txBox="1"/>
          <p:nvPr/>
        </p:nvSpPr>
        <p:spPr>
          <a:xfrm>
            <a:off x="9765266" y="4415851"/>
            <a:ext cx="6591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В1</a:t>
            </a:r>
          </a:p>
        </p:txBody>
      </p:sp>
      <p:sp>
        <p:nvSpPr>
          <p:cNvPr id="22" name="Стрелка: изогнутая вверх 21">
            <a:extLst>
              <a:ext uri="{FF2B5EF4-FFF2-40B4-BE49-F238E27FC236}">
                <a16:creationId xmlns:a16="http://schemas.microsoft.com/office/drawing/2014/main" id="{0C3EC9E2-086C-1EDB-782E-E50C1E87EE6B}"/>
              </a:ext>
            </a:extLst>
          </p:cNvPr>
          <p:cNvSpPr/>
          <p:nvPr/>
        </p:nvSpPr>
        <p:spPr>
          <a:xfrm rot="10800000" flipH="1">
            <a:off x="7329236" y="4493169"/>
            <a:ext cx="477078" cy="416760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: изогнутая вверх 22">
            <a:extLst>
              <a:ext uri="{FF2B5EF4-FFF2-40B4-BE49-F238E27FC236}">
                <a16:creationId xmlns:a16="http://schemas.microsoft.com/office/drawing/2014/main" id="{BDB85E3B-9FD2-A612-6CF9-21057DDEBAB4}"/>
              </a:ext>
            </a:extLst>
          </p:cNvPr>
          <p:cNvSpPr/>
          <p:nvPr/>
        </p:nvSpPr>
        <p:spPr>
          <a:xfrm rot="10800000">
            <a:off x="6295068" y="4476760"/>
            <a:ext cx="477078" cy="416760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: изогнутая вверх 23">
            <a:extLst>
              <a:ext uri="{FF2B5EF4-FFF2-40B4-BE49-F238E27FC236}">
                <a16:creationId xmlns:a16="http://schemas.microsoft.com/office/drawing/2014/main" id="{A4069111-5AFB-984D-B892-18728DEA6B85}"/>
              </a:ext>
            </a:extLst>
          </p:cNvPr>
          <p:cNvSpPr/>
          <p:nvPr/>
        </p:nvSpPr>
        <p:spPr>
          <a:xfrm rot="10800000">
            <a:off x="2537791" y="4493169"/>
            <a:ext cx="1066552" cy="400352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: изогнутая вверх 24">
            <a:extLst>
              <a:ext uri="{FF2B5EF4-FFF2-40B4-BE49-F238E27FC236}">
                <a16:creationId xmlns:a16="http://schemas.microsoft.com/office/drawing/2014/main" id="{945A8D29-1D08-F52D-186F-CE81D6768069}"/>
              </a:ext>
            </a:extLst>
          </p:cNvPr>
          <p:cNvSpPr/>
          <p:nvPr/>
        </p:nvSpPr>
        <p:spPr>
          <a:xfrm rot="10800000" flipH="1">
            <a:off x="4141428" y="4473603"/>
            <a:ext cx="1066552" cy="400352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: изогнутая вверх 25">
            <a:extLst>
              <a:ext uri="{FF2B5EF4-FFF2-40B4-BE49-F238E27FC236}">
                <a16:creationId xmlns:a16="http://schemas.microsoft.com/office/drawing/2014/main" id="{7BEE130B-5AC8-32D8-CBBE-C2478AA13F21}"/>
              </a:ext>
            </a:extLst>
          </p:cNvPr>
          <p:cNvSpPr/>
          <p:nvPr/>
        </p:nvSpPr>
        <p:spPr>
          <a:xfrm rot="10800000">
            <a:off x="1311963" y="5055778"/>
            <a:ext cx="1033672" cy="357733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: изогнутая вверх 26">
            <a:extLst>
              <a:ext uri="{FF2B5EF4-FFF2-40B4-BE49-F238E27FC236}">
                <a16:creationId xmlns:a16="http://schemas.microsoft.com/office/drawing/2014/main" id="{9CE9FD98-B1B6-DFEE-7A9C-BD16319F2A3A}"/>
              </a:ext>
            </a:extLst>
          </p:cNvPr>
          <p:cNvSpPr/>
          <p:nvPr/>
        </p:nvSpPr>
        <p:spPr>
          <a:xfrm rot="10800000" flipH="1">
            <a:off x="2925504" y="5042068"/>
            <a:ext cx="1033672" cy="357733"/>
          </a:xfrm>
          <a:prstGeom prst="bentUpArrow">
            <a:avLst>
              <a:gd name="adj1" fmla="val 16227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71FF334-9E32-576E-EC08-266A97A95DA4}"/>
              </a:ext>
            </a:extLst>
          </p:cNvPr>
          <p:cNvSpPr txBox="1"/>
          <p:nvPr/>
        </p:nvSpPr>
        <p:spPr>
          <a:xfrm>
            <a:off x="9752175" y="4995939"/>
            <a:ext cx="699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П2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FD40F7-44B0-5764-6CE6-2527962B1BDC}"/>
              </a:ext>
            </a:extLst>
          </p:cNvPr>
          <p:cNvSpPr txBox="1"/>
          <p:nvPr/>
        </p:nvSpPr>
        <p:spPr>
          <a:xfrm>
            <a:off x="9772212" y="5515353"/>
            <a:ext cx="6591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В2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12502BBC-DF92-B740-9B03-22B86D83042B}"/>
              </a:ext>
            </a:extLst>
          </p:cNvPr>
          <p:cNvSpPr/>
          <p:nvPr/>
        </p:nvSpPr>
        <p:spPr>
          <a:xfrm>
            <a:off x="4841621" y="5682684"/>
            <a:ext cx="477078" cy="4174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5" name="Стрелка: вниз 34">
            <a:extLst>
              <a:ext uri="{FF2B5EF4-FFF2-40B4-BE49-F238E27FC236}">
                <a16:creationId xmlns:a16="http://schemas.microsoft.com/office/drawing/2014/main" id="{6DEC20E0-1B52-B881-4F7A-74A3F557CE34}"/>
              </a:ext>
            </a:extLst>
          </p:cNvPr>
          <p:cNvSpPr/>
          <p:nvPr/>
        </p:nvSpPr>
        <p:spPr>
          <a:xfrm>
            <a:off x="4990406" y="5345054"/>
            <a:ext cx="155472" cy="31473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C4ADBDD3-9A29-34B6-B1C5-A65B6C84A8D0}"/>
              </a:ext>
            </a:extLst>
          </p:cNvPr>
          <p:cNvSpPr/>
          <p:nvPr/>
        </p:nvSpPr>
        <p:spPr>
          <a:xfrm>
            <a:off x="6146282" y="5705581"/>
            <a:ext cx="477078" cy="4174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7" name="Стрелка: вниз 36">
            <a:extLst>
              <a:ext uri="{FF2B5EF4-FFF2-40B4-BE49-F238E27FC236}">
                <a16:creationId xmlns:a16="http://schemas.microsoft.com/office/drawing/2014/main" id="{2AA50029-4E97-1B65-61C1-69B73D82B3A5}"/>
              </a:ext>
            </a:extLst>
          </p:cNvPr>
          <p:cNvSpPr/>
          <p:nvPr/>
        </p:nvSpPr>
        <p:spPr>
          <a:xfrm>
            <a:off x="6295067" y="5367951"/>
            <a:ext cx="155472" cy="31473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id="{95FD9E24-DB95-EA2B-3036-F7A98AC6F29C}"/>
              </a:ext>
            </a:extLst>
          </p:cNvPr>
          <p:cNvSpPr/>
          <p:nvPr/>
        </p:nvSpPr>
        <p:spPr>
          <a:xfrm>
            <a:off x="7502057" y="5705581"/>
            <a:ext cx="477078" cy="41744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" name="Стрелка: вниз 38">
            <a:extLst>
              <a:ext uri="{FF2B5EF4-FFF2-40B4-BE49-F238E27FC236}">
                <a16:creationId xmlns:a16="http://schemas.microsoft.com/office/drawing/2014/main" id="{8DF9CA5A-915E-67E0-4AD7-9B3EF92EB2F2}"/>
              </a:ext>
            </a:extLst>
          </p:cNvPr>
          <p:cNvSpPr/>
          <p:nvPr/>
        </p:nvSpPr>
        <p:spPr>
          <a:xfrm>
            <a:off x="7650842" y="5367951"/>
            <a:ext cx="155472" cy="31473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0" name="Прямоугольник: скругленные углы 39">
            <a:extLst>
              <a:ext uri="{FF2B5EF4-FFF2-40B4-BE49-F238E27FC236}">
                <a16:creationId xmlns:a16="http://schemas.microsoft.com/office/drawing/2014/main" id="{43BE77BD-B552-6828-E722-16E9EE0765D8}"/>
              </a:ext>
            </a:extLst>
          </p:cNvPr>
          <p:cNvSpPr/>
          <p:nvPr/>
        </p:nvSpPr>
        <p:spPr>
          <a:xfrm>
            <a:off x="1176650" y="6278660"/>
            <a:ext cx="477078" cy="417443"/>
          </a:xfrm>
          <a:prstGeom prst="roundRect">
            <a:avLst/>
          </a:prstGeom>
          <a:solidFill>
            <a:srgbClr val="FF0000">
              <a:alpha val="69804"/>
            </a:srgb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1" name="Стрелка: вниз 40">
            <a:extLst>
              <a:ext uri="{FF2B5EF4-FFF2-40B4-BE49-F238E27FC236}">
                <a16:creationId xmlns:a16="http://schemas.microsoft.com/office/drawing/2014/main" id="{511D4323-527C-9A97-39C4-62CCA6213965}"/>
              </a:ext>
            </a:extLst>
          </p:cNvPr>
          <p:cNvSpPr/>
          <p:nvPr/>
        </p:nvSpPr>
        <p:spPr>
          <a:xfrm>
            <a:off x="1325435" y="5941030"/>
            <a:ext cx="155472" cy="3147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Прямоугольник: скругленные углы 41">
            <a:extLst>
              <a:ext uri="{FF2B5EF4-FFF2-40B4-BE49-F238E27FC236}">
                <a16:creationId xmlns:a16="http://schemas.microsoft.com/office/drawing/2014/main" id="{563494BF-B022-75FC-2AF5-4B97BC34D570}"/>
              </a:ext>
            </a:extLst>
          </p:cNvPr>
          <p:cNvSpPr/>
          <p:nvPr/>
        </p:nvSpPr>
        <p:spPr>
          <a:xfrm>
            <a:off x="3673484" y="6301557"/>
            <a:ext cx="477078" cy="417443"/>
          </a:xfrm>
          <a:prstGeom prst="roundRect">
            <a:avLst/>
          </a:prstGeom>
          <a:solidFill>
            <a:srgbClr val="FF0000">
              <a:alpha val="69804"/>
            </a:srgb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3" name="Стрелка: вниз 42">
            <a:extLst>
              <a:ext uri="{FF2B5EF4-FFF2-40B4-BE49-F238E27FC236}">
                <a16:creationId xmlns:a16="http://schemas.microsoft.com/office/drawing/2014/main" id="{B63ADC31-D14C-A805-A31D-0F5D85FD46F4}"/>
              </a:ext>
            </a:extLst>
          </p:cNvPr>
          <p:cNvSpPr/>
          <p:nvPr/>
        </p:nvSpPr>
        <p:spPr>
          <a:xfrm>
            <a:off x="3822269" y="5963927"/>
            <a:ext cx="155472" cy="3147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80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6" grpId="0" animBg="1"/>
      <p:bldP spid="17" grpId="0" animBg="1"/>
      <p:bldP spid="18" grpId="0"/>
      <p:bldP spid="19" grpId="0" animBg="1"/>
      <p:bldP spid="20" grpId="0" animBg="1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/>
      <p:bldP spid="3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B88908-A686-735F-402F-B90C7124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067A8F8-8CCB-DECB-0ED1-648F0D5FD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3735" y="1571360"/>
            <a:ext cx="8577674" cy="481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644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422912FE-1810-A8D6-D429-599C371272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0562" y="521506"/>
            <a:ext cx="9378533" cy="581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9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BE5DE4-03F8-C3BF-3AE0-C51B36B7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2"/>
            <a:ext cx="10515600" cy="5930348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effectLst/>
                <a:latin typeface="YS Text"/>
              </a:rPr>
              <a:t>Два игрока, Петя и Ваня, играют в следующую игру. Перед игроками лежит куча камней. Игроки ходят по очереди, первый ход делает Петя. За один ход игрок может </a:t>
            </a:r>
            <a:r>
              <a:rPr lang="ru-RU" i="0" dirty="0">
                <a:effectLst/>
                <a:latin typeface="YS Text"/>
              </a:rPr>
              <a:t>добавить в кучу 3 камня, 10 камней или увеличить количество камней в 2 раза</a:t>
            </a:r>
            <a:r>
              <a:rPr lang="ru-RU" b="0" i="0" dirty="0">
                <a:effectLst/>
                <a:latin typeface="YS Text"/>
              </a:rPr>
              <a:t>. У каждого игрока есть неограниченное количество камней, чтобы делать ходы.</a:t>
            </a:r>
          </a:p>
          <a:p>
            <a:pPr marL="0" indent="0" algn="l">
              <a:buNone/>
            </a:pPr>
            <a:r>
              <a:rPr lang="ru-RU" b="0" i="0" dirty="0">
                <a:effectLst/>
                <a:latin typeface="YS Text"/>
              </a:rPr>
              <a:t>Игра завершается в тот момент, когда количество камней в куче становится не менее 61. Победителем считается игрок, сделавший последний ход, т. е. первым получивший кучу из 61 или более камней. В начальный момент в куче было </a:t>
            </a:r>
            <a:r>
              <a:rPr lang="ru-RU" b="0" i="1" dirty="0">
                <a:effectLst/>
                <a:latin typeface="YS Text"/>
              </a:rPr>
              <a:t>S</a:t>
            </a:r>
            <a:r>
              <a:rPr lang="ru-RU" b="0" i="0" dirty="0">
                <a:effectLst/>
                <a:latin typeface="YS Text"/>
              </a:rPr>
              <a:t> камней; </a:t>
            </a:r>
            <a:r>
              <a:rPr lang="ru-RU" b="0" i="1" dirty="0">
                <a:effectLst/>
                <a:latin typeface="YS Text"/>
              </a:rPr>
              <a:t>1 ≤ S ≤ 60</a:t>
            </a:r>
            <a:r>
              <a:rPr lang="ru-RU" b="0" i="0" dirty="0">
                <a:effectLst/>
                <a:latin typeface="YS Text"/>
              </a:rPr>
              <a:t>. Будем говорить, что игрок имеет выигрышную стратегию, если он может выиграть при любых ходах противника.</a:t>
            </a:r>
          </a:p>
          <a:p>
            <a:pPr algn="l"/>
            <a:r>
              <a:rPr lang="ru-RU" b="0" i="0" dirty="0">
                <a:effectLst/>
                <a:latin typeface="YS Text"/>
              </a:rPr>
              <a:t>Укажите минимальное значение </a:t>
            </a:r>
            <a:r>
              <a:rPr lang="ru-RU" b="0" i="1" dirty="0">
                <a:effectLst/>
                <a:latin typeface="YS Text"/>
              </a:rPr>
              <a:t>S</a:t>
            </a:r>
            <a:r>
              <a:rPr lang="ru-RU" b="0" i="0" dirty="0">
                <a:effectLst/>
                <a:latin typeface="YS Text"/>
              </a:rPr>
              <a:t>, при котором Петя выигрывает первым ходом</a:t>
            </a:r>
          </a:p>
          <a:p>
            <a:pPr algn="l"/>
            <a:r>
              <a:rPr lang="ru-RU" b="0" i="0" dirty="0">
                <a:effectLst/>
                <a:latin typeface="YS Text"/>
              </a:rPr>
              <a:t>Найдите наименьшее значение </a:t>
            </a:r>
            <a:r>
              <a:rPr lang="ru-RU" b="0" i="1" dirty="0">
                <a:effectLst/>
                <a:latin typeface="YS Text"/>
              </a:rPr>
              <a:t>S</a:t>
            </a:r>
            <a:r>
              <a:rPr lang="ru-RU" b="0" i="0" dirty="0">
                <a:effectLst/>
                <a:latin typeface="YS Text"/>
              </a:rPr>
              <a:t>, при котором Ваня выигрывает после неудачного хода Пети.</a:t>
            </a:r>
          </a:p>
          <a:p>
            <a:pPr algn="l"/>
            <a:r>
              <a:rPr lang="ru-RU" b="0" i="0" dirty="0">
                <a:effectLst/>
                <a:latin typeface="YS Text"/>
              </a:rPr>
              <a:t>Найдите наименьшее и наибольшее значение </a:t>
            </a:r>
            <a:r>
              <a:rPr lang="ru-RU" b="0" i="1" dirty="0">
                <a:effectLst/>
                <a:latin typeface="YS Text"/>
              </a:rPr>
              <a:t>S</a:t>
            </a:r>
            <a:r>
              <a:rPr lang="ru-RU" b="0" i="0" dirty="0">
                <a:effectLst/>
                <a:latin typeface="YS Text"/>
              </a:rPr>
              <a:t>, при котором у Пети есть выигрышная стратегия, причём одновременно выполняются два условия: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Петя не может выиграть за один ход;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Петя может выиграть своим вторым ходом независимо от того, как будет ходить Ваня.</a:t>
            </a:r>
          </a:p>
          <a:p>
            <a:pPr algn="l"/>
            <a:endParaRPr lang="ru-RU" b="0" i="0" dirty="0">
              <a:effectLst/>
              <a:latin typeface="YS Text"/>
            </a:endParaRP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E4FFEF-2F06-0F68-46B1-67DFD0DCF914}"/>
              </a:ext>
            </a:extLst>
          </p:cNvPr>
          <p:cNvSpPr txBox="1"/>
          <p:nvPr/>
        </p:nvSpPr>
        <p:spPr>
          <a:xfrm>
            <a:off x="8726557" y="6168887"/>
            <a:ext cx="2627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31; 16; 14 27</a:t>
            </a:r>
          </a:p>
        </p:txBody>
      </p:sp>
    </p:spTree>
    <p:extLst>
      <p:ext uri="{BB962C8B-B14F-4D97-AF65-F5344CB8AC3E}">
        <p14:creationId xmlns:p14="http://schemas.microsoft.com/office/powerpoint/2010/main" val="845730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BE5DE4-03F8-C3BF-3AE0-C51B36B7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2"/>
            <a:ext cx="10515600" cy="60827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Два игрока, Петя и Ваня, играют в следующую игру. Перед игроками лежат две кучи камней. Игроки ходят по очереди, первый ход делает Петя. За один ход игрок может добавить в одну из куч (по своему выбору) </a:t>
            </a:r>
            <a:r>
              <a:rPr lang="ru-RU" sz="2000" b="1" i="0" dirty="0">
                <a:effectLst/>
                <a:latin typeface="YS Text"/>
              </a:rPr>
              <a:t>три</a:t>
            </a:r>
            <a:r>
              <a:rPr lang="ru-RU" sz="2000" b="0" i="0" dirty="0">
                <a:effectLst/>
                <a:latin typeface="YS Text"/>
              </a:rPr>
              <a:t> камня, или увеличить количество камней в куче в </a:t>
            </a:r>
            <a:r>
              <a:rPr lang="ru-RU" sz="2000" b="1" i="0" dirty="0">
                <a:effectLst/>
                <a:latin typeface="YS Text"/>
              </a:rPr>
              <a:t>три</a:t>
            </a:r>
            <a:r>
              <a:rPr lang="ru-RU" sz="2000" b="0" i="0" dirty="0">
                <a:effectLst/>
                <a:latin typeface="YS Text"/>
              </a:rPr>
              <a:t> раза. Для того чтобы делать ходы, у каждого игрока есть неограниченное количество камней.</a:t>
            </a:r>
          </a:p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Игра завершается в тот момент, когда суммарное количество камней в двух кучах становится не менее 50. Победителем считается игрок, сделавший последний ход, т. е. первым получивший такую позицию, при которой суммарное количество камней в двух кучах будет 50 или более.</a:t>
            </a:r>
          </a:p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В начальный момент в первой куче было 4 камня, во второй куче — </a:t>
            </a:r>
            <a:r>
              <a:rPr lang="ru-RU" sz="2000" b="0" i="1" dirty="0">
                <a:effectLst/>
                <a:latin typeface="YS Text"/>
              </a:rPr>
              <a:t>S</a:t>
            </a:r>
            <a:r>
              <a:rPr lang="ru-RU" sz="2000" b="0" i="0" dirty="0">
                <a:effectLst/>
                <a:latin typeface="YS Text"/>
              </a:rPr>
              <a:t> камней; </a:t>
            </a:r>
            <a:r>
              <a:rPr lang="ru-RU" sz="2000" b="0" i="1" dirty="0">
                <a:effectLst/>
                <a:latin typeface="YS Text"/>
              </a:rPr>
              <a:t>2 ≤ S ≤ 45</a:t>
            </a:r>
            <a:r>
              <a:rPr lang="ru-RU" sz="2000" b="0" i="0" dirty="0">
                <a:effectLst/>
                <a:latin typeface="YS Text"/>
              </a:rPr>
              <a:t>.</a:t>
            </a:r>
          </a:p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Будем говорить, что игрок имеет выигрышную стратегию, если он может выиграть при любых ходах противника.</a:t>
            </a:r>
          </a:p>
          <a:p>
            <a:pPr algn="l"/>
            <a:r>
              <a:rPr lang="ru-RU" sz="2000" b="0" i="0" dirty="0">
                <a:effectLst/>
                <a:latin typeface="YS Text"/>
              </a:rPr>
              <a:t>Найдите минимальное значение </a:t>
            </a:r>
            <a:r>
              <a:rPr lang="ru-RU" sz="2000" b="0" i="1" dirty="0">
                <a:effectLst/>
                <a:latin typeface="YS Text"/>
              </a:rPr>
              <a:t>S</a:t>
            </a:r>
            <a:r>
              <a:rPr lang="ru-RU" sz="2000" b="0" i="0" dirty="0">
                <a:effectLst/>
                <a:latin typeface="YS Text"/>
              </a:rPr>
              <a:t>, при котором Петя выигрывает своим первым ходом.</a:t>
            </a:r>
          </a:p>
          <a:p>
            <a:pPr algn="l"/>
            <a:r>
              <a:rPr lang="ru-RU" sz="2000" b="0" i="0" dirty="0">
                <a:effectLst/>
                <a:latin typeface="YS Text"/>
              </a:rPr>
              <a:t>Найдите минимальное значение </a:t>
            </a:r>
            <a:r>
              <a:rPr lang="ru-RU" sz="2000" b="0" i="1" dirty="0">
                <a:effectLst/>
                <a:latin typeface="YS Text"/>
              </a:rPr>
              <a:t>S</a:t>
            </a:r>
            <a:r>
              <a:rPr lang="ru-RU" sz="2000" b="0" i="0" dirty="0">
                <a:effectLst/>
                <a:latin typeface="YS Text"/>
              </a:rPr>
              <a:t>, при котором Ваня выигрывает своим первым ходом после неудачного хода Пети.</a:t>
            </a:r>
          </a:p>
          <a:p>
            <a:pPr algn="l"/>
            <a:r>
              <a:rPr lang="ru-RU" sz="2000" b="0" i="0" dirty="0">
                <a:effectLst/>
                <a:latin typeface="YS Text"/>
              </a:rPr>
              <a:t>Найдите наименьшее значение </a:t>
            </a:r>
            <a:r>
              <a:rPr lang="ru-RU" sz="2000" b="0" i="1" dirty="0">
                <a:effectLst/>
                <a:latin typeface="YS Text"/>
              </a:rPr>
              <a:t>S</a:t>
            </a:r>
            <a:r>
              <a:rPr lang="ru-RU" sz="2000" b="0" i="0" dirty="0">
                <a:effectLst/>
                <a:latin typeface="YS Text"/>
              </a:rPr>
              <a:t>, при котором у Пети есть выигрышная стратегия, причём одновременно выполняются два условия: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YS Text"/>
              </a:rPr>
              <a:t>Петя не может выиграть за один ход;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YS Text"/>
              </a:rPr>
              <a:t>Петя может выиграть своим вторым ходом независимо от того, как будет ходить Ваня.</a:t>
            </a:r>
            <a:endParaRPr lang="ru-RU" sz="2000" b="0" i="0" dirty="0">
              <a:effectLst/>
              <a:latin typeface="YS Tex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CAAC7-CBCF-2E32-E852-E407751AF04A}"/>
              </a:ext>
            </a:extLst>
          </p:cNvPr>
          <p:cNvSpPr txBox="1"/>
          <p:nvPr/>
        </p:nvSpPr>
        <p:spPr>
          <a:xfrm>
            <a:off x="9011478" y="5632174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16; 6; 5</a:t>
            </a:r>
          </a:p>
        </p:txBody>
      </p:sp>
    </p:spTree>
    <p:extLst>
      <p:ext uri="{BB962C8B-B14F-4D97-AF65-F5344CB8AC3E}">
        <p14:creationId xmlns:p14="http://schemas.microsoft.com/office/powerpoint/2010/main" val="1041747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BE5DE4-03F8-C3BF-3AE0-C51B36B7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2"/>
            <a:ext cx="10515600" cy="60827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Два игрока, Петя и Ваня, играют в следующую игру. Перед игроками лежит куча камней. Игроки ходят по очереди, первый ход делает Петя. За один ход игрок может добавить в кучу два или четыре камня, либо увеличить количество камней в куче в три раза. У каждого игрока есть неограниченное количество камней, чтобы делать ходы.</a:t>
            </a:r>
          </a:p>
          <a:p>
            <a:pPr marL="0" indent="0" algn="l">
              <a:buNone/>
            </a:pPr>
            <a:r>
              <a:rPr lang="ru-RU" sz="2000" b="0" i="0" dirty="0">
                <a:effectLst/>
                <a:latin typeface="YS Text"/>
              </a:rPr>
              <a:t>Игра завершается в тот момент, когда количество камней в куче становится не менее 82. Победителем считается игрок, сделавший последний ход, т. е. первым получивший кучу из 82 или более камней. В начальный момент в куче было S камней; 1 ≤ S ≤ 81. Будем говорить, что игрок имеет выигрышную стратегию, если он может выиграть при любых ходах противника.</a:t>
            </a:r>
          </a:p>
          <a:p>
            <a:pPr algn="l"/>
            <a:r>
              <a:rPr lang="ru-RU" sz="2000" b="0" i="0" dirty="0">
                <a:effectLst/>
                <a:latin typeface="YS Text"/>
              </a:rPr>
              <a:t>Укажите минимальное значение S, при котором Ваня может выиграть своим первым ходом после неудачного хода Пети.</a:t>
            </a:r>
          </a:p>
          <a:p>
            <a:pPr algn="l"/>
            <a:r>
              <a:rPr lang="ru-RU" sz="2000" b="0" i="0" dirty="0">
                <a:effectLst/>
                <a:latin typeface="YS Text"/>
              </a:rPr>
              <a:t>Найдите два наименьших значения S, при котором у Пети есть выигрышная стратегия, позволяющая ему выиграть вторым ходом, при этом он не может гарантированно выиграть за один ход.</a:t>
            </a:r>
            <a:endParaRPr lang="ru-RU" sz="2000" dirty="0">
              <a:latin typeface="YS Text"/>
            </a:endParaRPr>
          </a:p>
          <a:p>
            <a:pPr algn="l"/>
            <a:r>
              <a:rPr lang="ru-RU" sz="2000" b="0" i="0" dirty="0">
                <a:effectLst/>
                <a:latin typeface="YS Text"/>
              </a:rPr>
              <a:t>Найдите наибольшее значение S, при котором одновременно выполняются два условия:</a:t>
            </a:r>
          </a:p>
          <a:p>
            <a:pPr algn="l"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YS Text"/>
              </a:rPr>
              <a:t>у Вани есть выигрышная стратегия, позволяющая ему выиграть первым или вторым ходом при любой игре Пети;</a:t>
            </a:r>
          </a:p>
          <a:p>
            <a:pPr algn="l">
              <a:buFont typeface="+mj-lt"/>
              <a:buAutoNum type="arabicPeriod"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YS Text"/>
              </a:rPr>
              <a:t>у Вани нет стратегии, которая позволит ему гарантированно выиграть первым ходом.</a:t>
            </a:r>
          </a:p>
          <a:p>
            <a:pPr algn="l"/>
            <a:endParaRPr lang="ru-RU" sz="2000" b="0" i="0" dirty="0">
              <a:effectLst/>
              <a:latin typeface="YS Tex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77E6B9-520F-42F8-F95B-69D8EF958F80}"/>
              </a:ext>
            </a:extLst>
          </p:cNvPr>
          <p:cNvSpPr txBox="1"/>
          <p:nvPr/>
        </p:nvSpPr>
        <p:spPr>
          <a:xfrm>
            <a:off x="9117496" y="6188765"/>
            <a:ext cx="131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10; 9 22; 21</a:t>
            </a:r>
          </a:p>
        </p:txBody>
      </p:sp>
    </p:spTree>
    <p:extLst>
      <p:ext uri="{BB962C8B-B14F-4D97-AF65-F5344CB8AC3E}">
        <p14:creationId xmlns:p14="http://schemas.microsoft.com/office/powerpoint/2010/main" val="32748245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BE5DE4-03F8-C3BF-3AE0-C51B36B7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2"/>
            <a:ext cx="10515600" cy="608274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ru-RU" sz="1600" b="0" i="0" dirty="0">
                <a:effectLst/>
                <a:latin typeface="YS Text"/>
              </a:rPr>
              <a:t>Два игрока, Петя и Ваня, играют в следующую игру. Перед игроками лежат две кучи камней. Игроки ходят по очереди, первый ход делает Петя. За один ход игрок может добавить в одну из куч (по своему выбору) два камня, или увеличить количество камней в куче в два раза. Например, пусть в одной куче 10 камней, а в другой 5 камней; такую позицию в игре будем обозначать (10, 5). Тогда за один ход можно получить любую из четырёх позиций: (12, 5), (20, 5), (10, 7), (10, 10). Для того чтобы делать ходы, у каждого игрока есть неограниченное количество камней.</a:t>
            </a:r>
            <a:br>
              <a:rPr lang="ru-RU" sz="1600" b="0" i="0" dirty="0">
                <a:effectLst/>
                <a:latin typeface="YS Text"/>
              </a:rPr>
            </a:br>
            <a:r>
              <a:rPr lang="ru-RU" sz="1600" b="0" i="0" dirty="0">
                <a:effectLst/>
                <a:latin typeface="YS Text"/>
              </a:rPr>
              <a:t>Игра завершается в тот момент, когда произведение количеств камней в кучах становится не менее 123. Победителем считается игрок, сделавший последний ход, т. е. первым получивший такую позицию, при которой произведение числа камней в кучах будет 123 или более.</a:t>
            </a:r>
          </a:p>
          <a:p>
            <a:pPr marL="0" indent="0" algn="l">
              <a:buNone/>
            </a:pPr>
            <a:r>
              <a:rPr lang="ru-RU" sz="1600" b="0" i="0" dirty="0">
                <a:effectLst/>
                <a:latin typeface="YS Text"/>
              </a:rPr>
              <a:t>В начальный момент в первой куче было 3 камня, во второй куче — S камней; 1 ≤ S ≤ 40.</a:t>
            </a:r>
            <a:br>
              <a:rPr lang="ru-RU" sz="1600" b="0" i="0" dirty="0">
                <a:effectLst/>
                <a:latin typeface="YS Text"/>
              </a:rPr>
            </a:br>
            <a:r>
              <a:rPr lang="ru-RU" sz="1600" b="0" i="0" dirty="0">
                <a:effectLst/>
                <a:latin typeface="YS Text"/>
              </a:rPr>
              <a:t>Будем говорить, что игрок имеет выигрышную стратегию, если он может выиграть при любых ходах противника.</a:t>
            </a:r>
          </a:p>
          <a:p>
            <a:pPr algn="l"/>
            <a:r>
              <a:rPr lang="ru-RU" sz="1600" b="0" i="0" dirty="0">
                <a:effectLst/>
                <a:latin typeface="YS Text"/>
              </a:rPr>
              <a:t>Найдите максимальное значение S, при котором Ваня выигрывает своим первым ходом после неудачного хода Пети.</a:t>
            </a:r>
          </a:p>
          <a:p>
            <a:pPr algn="l"/>
            <a:r>
              <a:rPr lang="ru-RU" sz="1600" b="0" i="0" dirty="0">
                <a:effectLst/>
                <a:latin typeface="YS Text"/>
              </a:rPr>
              <a:t>Найдите два наибольших значения S, при которых у Пети есть выигрышная стратегия, причём одновременно выполняются два условия:</a:t>
            </a:r>
          </a:p>
          <a:p>
            <a:pPr algn="l">
              <a:buFont typeface="+mj-lt"/>
              <a:buAutoNum type="arabicPeriod"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YS Text"/>
              </a:rPr>
              <a:t>Петя не может выиграть за один ход;</a:t>
            </a:r>
          </a:p>
          <a:p>
            <a:pPr algn="l">
              <a:buFont typeface="+mj-lt"/>
              <a:buAutoNum type="arabicPeriod"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YS Text"/>
              </a:rPr>
              <a:t>Петя может выиграть своим вторым ходом независимо от того, как будет ходить Ваня.</a:t>
            </a:r>
          </a:p>
          <a:p>
            <a:pPr algn="l"/>
            <a:r>
              <a:rPr lang="ru-RU" sz="1600" b="0" i="0" dirty="0">
                <a:effectLst/>
                <a:latin typeface="YS Text"/>
              </a:rPr>
              <a:t>Найдите наибольшее значение S, при котором одновременно выполняются два условия:</a:t>
            </a:r>
          </a:p>
          <a:p>
            <a:pPr algn="l">
              <a:buFont typeface="+mj-lt"/>
              <a:buAutoNum type="arabicPeriod"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YS Text"/>
              </a:rPr>
              <a:t>у Вани есть выигрышная стратегия, позволяющая ему выиграть первым или вторым ходом при любой игре Пети;</a:t>
            </a:r>
          </a:p>
          <a:p>
            <a:pPr algn="l">
              <a:buFont typeface="+mj-lt"/>
              <a:buAutoNum type="arabicPeriod"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YS Text"/>
              </a:rPr>
              <a:t>у Вани нет стратегии, которая позволит ему гарантированно выиграть первым ходом.</a:t>
            </a:r>
          </a:p>
          <a:p>
            <a:pPr algn="l">
              <a:buFont typeface="+mj-lt"/>
              <a:buAutoNum type="arabicPeriod"/>
            </a:pPr>
            <a:endParaRPr lang="ru-RU" sz="1050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/>
            <a:endParaRPr lang="ru-RU" sz="1400" b="0" i="0" dirty="0">
              <a:effectLst/>
              <a:latin typeface="YS Tex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8F05FF-E4EE-423A-D90F-3D780201E635}"/>
              </a:ext>
            </a:extLst>
          </p:cNvPr>
          <p:cNvSpPr txBox="1"/>
          <p:nvPr/>
        </p:nvSpPr>
        <p:spPr>
          <a:xfrm>
            <a:off x="8521148" y="5996608"/>
            <a:ext cx="1537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38; 17 18; 16</a:t>
            </a:r>
          </a:p>
        </p:txBody>
      </p:sp>
    </p:spTree>
    <p:extLst>
      <p:ext uri="{BB962C8B-B14F-4D97-AF65-F5344CB8AC3E}">
        <p14:creationId xmlns:p14="http://schemas.microsoft.com/office/powerpoint/2010/main" val="75294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E6C4C-E4BA-2381-982C-D93AE777A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Дилемма заключенного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B7B8EDF0-614F-3C42-E1A6-965760189575}"/>
              </a:ext>
            </a:extLst>
          </p:cNvPr>
          <p:cNvSpPr/>
          <p:nvPr/>
        </p:nvSpPr>
        <p:spPr>
          <a:xfrm>
            <a:off x="4724400" y="2073965"/>
            <a:ext cx="5493026" cy="477078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Заключенный 2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99C05599-9D74-8B16-0250-85A090F770AE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6200000">
            <a:off x="190864" y="4291926"/>
            <a:ext cx="2689949" cy="600145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marL="0" indent="0" algn="ctr">
              <a:buNone/>
            </a:pPr>
            <a:r>
              <a:rPr lang="ru-RU" dirty="0"/>
              <a:t>Заключенный 1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0F2D961C-6F72-D1B2-3073-93D62165D24E}"/>
              </a:ext>
            </a:extLst>
          </p:cNvPr>
          <p:cNvSpPr/>
          <p:nvPr/>
        </p:nvSpPr>
        <p:spPr>
          <a:xfrm>
            <a:off x="4724400" y="2699094"/>
            <a:ext cx="2729948" cy="470452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Говорит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01F44789-8B0D-9B8C-D8F1-1882BB07F15A}"/>
              </a:ext>
            </a:extLst>
          </p:cNvPr>
          <p:cNvSpPr/>
          <p:nvPr/>
        </p:nvSpPr>
        <p:spPr>
          <a:xfrm>
            <a:off x="7586869" y="2699094"/>
            <a:ext cx="2729948" cy="470452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Молчит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B096335E-E219-8644-FA7A-B44C27D6FA0F}"/>
              </a:ext>
            </a:extLst>
          </p:cNvPr>
          <p:cNvSpPr/>
          <p:nvPr/>
        </p:nvSpPr>
        <p:spPr>
          <a:xfrm>
            <a:off x="1921566" y="3260518"/>
            <a:ext cx="2729948" cy="1252331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Говорит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1E156A0-C4E8-973D-880A-73664777AF3C}"/>
              </a:ext>
            </a:extLst>
          </p:cNvPr>
          <p:cNvSpPr/>
          <p:nvPr/>
        </p:nvSpPr>
        <p:spPr>
          <a:xfrm>
            <a:off x="1921566" y="4591998"/>
            <a:ext cx="2729948" cy="1252331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Молчит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86EE973B-ABBB-14FB-F49B-90F4C033CCA0}"/>
              </a:ext>
            </a:extLst>
          </p:cNvPr>
          <p:cNvSpPr/>
          <p:nvPr/>
        </p:nvSpPr>
        <p:spPr>
          <a:xfrm>
            <a:off x="7586869" y="3258445"/>
            <a:ext cx="2729948" cy="1252331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Первый выходит. Второй получает 10 лет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DFDE5A4D-EE1D-76FF-7C8C-EF499327C1EB}"/>
              </a:ext>
            </a:extLst>
          </p:cNvPr>
          <p:cNvSpPr/>
          <p:nvPr/>
        </p:nvSpPr>
        <p:spPr>
          <a:xfrm>
            <a:off x="4740965" y="3263831"/>
            <a:ext cx="2729948" cy="1252331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Каждый получает 2 года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59809617-3051-A7B6-600B-E3C1A48E28A9}"/>
              </a:ext>
            </a:extLst>
          </p:cNvPr>
          <p:cNvSpPr/>
          <p:nvPr/>
        </p:nvSpPr>
        <p:spPr>
          <a:xfrm>
            <a:off x="4740965" y="4591997"/>
            <a:ext cx="2729948" cy="1252331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Первый получает 10 лет.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Второй выходит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0B05BAAF-4E88-D27A-118F-AAA9AFD9EC2D}"/>
              </a:ext>
            </a:extLst>
          </p:cNvPr>
          <p:cNvSpPr/>
          <p:nvPr/>
        </p:nvSpPr>
        <p:spPr>
          <a:xfrm>
            <a:off x="7586869" y="4591996"/>
            <a:ext cx="2729948" cy="1252331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Каждый получает полгода</a:t>
            </a:r>
          </a:p>
        </p:txBody>
      </p:sp>
    </p:spTree>
    <p:extLst>
      <p:ext uri="{BB962C8B-B14F-4D97-AF65-F5344CB8AC3E}">
        <p14:creationId xmlns:p14="http://schemas.microsoft.com/office/powerpoint/2010/main" val="35887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B43DD5-359C-55F0-590A-2DFA45922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Равновесие Нэша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A84419-CECE-7C8F-F7E5-9BC7C5F97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5757"/>
            <a:ext cx="10515600" cy="3744463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В дилемме заключённого равновесие Нэша наступает, когда оба заключённых решают предать друг друга.</a:t>
            </a:r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CE81F73-D472-3E18-7853-7BF709F9F1DB}"/>
              </a:ext>
            </a:extLst>
          </p:cNvPr>
          <p:cNvSpPr/>
          <p:nvPr/>
        </p:nvSpPr>
        <p:spPr>
          <a:xfrm>
            <a:off x="838200" y="1408183"/>
            <a:ext cx="10515599" cy="659158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Равновесие Нэша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— это ситуация, где ни один участник не может получить выгоду, изменив свою стратегию, если остальные не изменят своей.</a:t>
            </a: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C3B3CD57-0BD8-3522-2BD5-559AAAF00E9B}"/>
              </a:ext>
            </a:extLst>
          </p:cNvPr>
          <p:cNvSpPr/>
          <p:nvPr/>
        </p:nvSpPr>
        <p:spPr>
          <a:xfrm>
            <a:off x="6321287" y="3318242"/>
            <a:ext cx="5493026" cy="477078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Заключенный 2</a:t>
            </a:r>
          </a:p>
        </p:txBody>
      </p:sp>
      <p:sp>
        <p:nvSpPr>
          <p:cNvPr id="6" name="Объект 6">
            <a:extLst>
              <a:ext uri="{FF2B5EF4-FFF2-40B4-BE49-F238E27FC236}">
                <a16:creationId xmlns:a16="http://schemas.microsoft.com/office/drawing/2014/main" id="{9A46C46D-0FB3-16BB-7E64-BD6AEEBDF3B2}"/>
              </a:ext>
            </a:extLst>
          </p:cNvPr>
          <p:cNvSpPr txBox="1">
            <a:spLocks/>
          </p:cNvSpPr>
          <p:nvPr/>
        </p:nvSpPr>
        <p:spPr>
          <a:xfrm rot="16200000">
            <a:off x="2224940" y="5097078"/>
            <a:ext cx="1815571" cy="600145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700" dirty="0"/>
              <a:t>Заключенный 1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1F2FFCF-3C19-93C2-950E-0038D5E2F53D}"/>
              </a:ext>
            </a:extLst>
          </p:cNvPr>
          <p:cNvSpPr/>
          <p:nvPr/>
        </p:nvSpPr>
        <p:spPr>
          <a:xfrm>
            <a:off x="6321287" y="3943371"/>
            <a:ext cx="2729948" cy="470452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Говорит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E0A0B752-898A-7D8D-FECF-C824F44D895E}"/>
              </a:ext>
            </a:extLst>
          </p:cNvPr>
          <p:cNvSpPr/>
          <p:nvPr/>
        </p:nvSpPr>
        <p:spPr>
          <a:xfrm>
            <a:off x="9183756" y="3943371"/>
            <a:ext cx="2729948" cy="470452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Молчит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9D9A4C32-21AA-DB4B-5811-F24435B7475A}"/>
              </a:ext>
            </a:extLst>
          </p:cNvPr>
          <p:cNvSpPr/>
          <p:nvPr/>
        </p:nvSpPr>
        <p:spPr>
          <a:xfrm>
            <a:off x="3518453" y="4502861"/>
            <a:ext cx="2729948" cy="845256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Говорит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FE95E24A-CCF2-63EF-EB82-147BEDB7DCC3}"/>
              </a:ext>
            </a:extLst>
          </p:cNvPr>
          <p:cNvSpPr/>
          <p:nvPr/>
        </p:nvSpPr>
        <p:spPr>
          <a:xfrm>
            <a:off x="3518453" y="5483380"/>
            <a:ext cx="2729948" cy="845256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Молчит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97889E7-FB94-C8CF-FA06-6369CC5555BC}"/>
              </a:ext>
            </a:extLst>
          </p:cNvPr>
          <p:cNvSpPr/>
          <p:nvPr/>
        </p:nvSpPr>
        <p:spPr>
          <a:xfrm>
            <a:off x="9183756" y="4500788"/>
            <a:ext cx="2729948" cy="84525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Первый выходит. Второй получает 10 лет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FC7EF55A-722C-9EC0-8FAF-F7646E080340}"/>
              </a:ext>
            </a:extLst>
          </p:cNvPr>
          <p:cNvSpPr/>
          <p:nvPr/>
        </p:nvSpPr>
        <p:spPr>
          <a:xfrm>
            <a:off x="6337852" y="4506174"/>
            <a:ext cx="2729948" cy="845256"/>
          </a:xfrm>
          <a:prstGeom prst="roundRect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Каждый получает 2 года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D9C6A40A-964D-F13E-C8B5-418E1897F89B}"/>
              </a:ext>
            </a:extLst>
          </p:cNvPr>
          <p:cNvSpPr/>
          <p:nvPr/>
        </p:nvSpPr>
        <p:spPr>
          <a:xfrm>
            <a:off x="6337852" y="5483379"/>
            <a:ext cx="2729948" cy="84525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Первый получает 10 лет.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Второй выходит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30B95A8C-777B-E398-D437-BB03A7F4D619}"/>
              </a:ext>
            </a:extLst>
          </p:cNvPr>
          <p:cNvSpPr/>
          <p:nvPr/>
        </p:nvSpPr>
        <p:spPr>
          <a:xfrm>
            <a:off x="9183756" y="5483378"/>
            <a:ext cx="2729948" cy="84525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Каждый получает полгода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6087EE31-DF71-B2C7-79A6-09CB7905E0AE}"/>
              </a:ext>
            </a:extLst>
          </p:cNvPr>
          <p:cNvSpPr/>
          <p:nvPr/>
        </p:nvSpPr>
        <p:spPr>
          <a:xfrm>
            <a:off x="225287" y="3193774"/>
            <a:ext cx="5870713" cy="1173824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0" i="0" dirty="0">
                <a:solidFill>
                  <a:srgbClr val="000000"/>
                </a:solidFill>
                <a:effectLst/>
                <a:latin typeface="YS Text"/>
              </a:rPr>
              <a:t>Если один заключённый решает предать, то лучший ответ другого — тоже предать. Ни один из заключённых не может улучшить свой результат (то есть сократить время в тюрьме), выбрав молчать, предполагая, что другой предаст.</a:t>
            </a:r>
            <a:endParaRPr lang="ru-RU" sz="1600" dirty="0"/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DEBC1A57-56C9-CE4A-05A4-9352AB2FFD96}"/>
              </a:ext>
            </a:extLst>
          </p:cNvPr>
          <p:cNvSpPr/>
          <p:nvPr/>
        </p:nvSpPr>
        <p:spPr>
          <a:xfrm>
            <a:off x="6337852" y="4508915"/>
            <a:ext cx="2729948" cy="845256"/>
          </a:xfrm>
          <a:prstGeom prst="roundRect">
            <a:avLst/>
          </a:prstGeom>
          <a:solidFill>
            <a:srgbClr val="FFC000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Каждый получает 2 года</a:t>
            </a:r>
          </a:p>
        </p:txBody>
      </p:sp>
    </p:spTree>
    <p:extLst>
      <p:ext uri="{BB962C8B-B14F-4D97-AF65-F5344CB8AC3E}">
        <p14:creationId xmlns:p14="http://schemas.microsoft.com/office/powerpoint/2010/main" val="32351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5593F-DDA7-1976-1173-AECC84F74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Равновесие Нэша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C3E41E-92FD-5CC0-8014-3162DB952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Главное ограничение концепции в том, что игрок должен знать стратегию своего противника. В большинстве случаев мы редко знаем, какой результат хочет получить противник и какую стратегию он выберет.</a:t>
            </a:r>
          </a:p>
          <a:p>
            <a:pPr algn="l"/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Равновесие Нэша не всегда приводит к оптимальному результату!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312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1C888E-56D2-719B-C079-AFE933EB4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Какое решение выбрать?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B371BD-F2E5-8104-386E-8A798CFFB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3635"/>
            <a:ext cx="10515600" cy="4593328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На самом деле, у дилеммы заключённого нет правильного или неправильного решения. Всё зависит от того, с какой вероятностью и какой вариант будет приемлемым для каждого участника.</a:t>
            </a:r>
          </a:p>
          <a:p>
            <a:pPr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Если заключённому нужно выйти поскорее любой ценой — он выберет говорить.</a:t>
            </a:r>
          </a:p>
          <a:p>
            <a:pPr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Если они оба рационально и логически мыслят без влияния эмоций — они выберут молчать.</a:t>
            </a:r>
          </a:p>
          <a:p>
            <a:pPr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Если заключённому не хочется получить максимальный срок — он выберет говорить.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Есть ситуации, где можно заранее просчитать риски. В таких случаях принято строить математическую модель и рассчитывать вероятности успеха при разных стратегиях. Но любая модель — это просто модель, в жизни всё гораздо сложнее.</a:t>
            </a:r>
          </a:p>
          <a:p>
            <a:pPr algn="l">
              <a:lnSpc>
                <a:spcPct val="120000"/>
              </a:lnSpc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Как вы считаете, всегда ли люди мыслят рационально?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  <a:p>
            <a:pPr algn="l">
              <a:lnSpc>
                <a:spcPct val="120000"/>
              </a:lnSpc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Какие факторы могут повлиять на их решения?</a:t>
            </a:r>
            <a:endParaRPr lang="ru-RU" b="0" i="0" dirty="0">
              <a:solidFill>
                <a:srgbClr val="000000"/>
              </a:solidFill>
              <a:effectLst/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3803777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AF094-2853-0AC5-2474-CA2499127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Где это встречается в жизни?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DB6001-07C1-3734-E404-75A27D2F7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Дилемма заключённого — пример ситуации из </a:t>
            </a: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теории игр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, которая встречается в жизни.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Подобные ситуации есть в экономике, политике, психологии, социологии и в других областях. Можно просчитать некоторые из них и найти оптимальную модель поведения. </a:t>
            </a: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Но чаще всего всё зависит от того, какую стратегию выберет второй игрок.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275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6ACBE6-46F0-8282-AF53-475D6BACD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Теория игр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75648B-586A-7EE8-38F3-13F17D2CC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687"/>
            <a:ext cx="10515600" cy="1122984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i="0" dirty="0">
                <a:solidFill>
                  <a:srgbClr val="000000"/>
                </a:solidFill>
                <a:effectLst/>
                <a:latin typeface="YS Text"/>
              </a:rPr>
              <a:t>Теория игр</a:t>
            </a:r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 — это раздел прикладной математики, который изучает математические модели взаимодействия игроков в условиях конфликта или сотрудничества.</a:t>
            </a:r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E4DEFE7C-A8B6-0ED2-1BC6-47BFBE36FE3A}"/>
              </a:ext>
            </a:extLst>
          </p:cNvPr>
          <p:cNvSpPr txBox="1">
            <a:spLocks/>
          </p:cNvSpPr>
          <p:nvPr/>
        </p:nvSpPr>
        <p:spPr>
          <a:xfrm>
            <a:off x="838200" y="2637183"/>
            <a:ext cx="10515600" cy="3539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0" i="0" dirty="0">
                <a:solidFill>
                  <a:srgbClr val="000000"/>
                </a:solidFill>
                <a:effectLst/>
                <a:latin typeface="YS Text"/>
              </a:rPr>
              <a:t>Другими словами, теория игр — это набор инструментов, которые помогают принимать взвешенные, рациональные и точные решения, а также понимать данные. Чем больше данных об игроках и ситуациях — тем точнее анализ и прогноз.</a:t>
            </a:r>
          </a:p>
          <a:p>
            <a:r>
              <a:rPr lang="ru-RU" b="1" dirty="0">
                <a:solidFill>
                  <a:srgbClr val="000000"/>
                </a:solidFill>
                <a:latin typeface="YS Text"/>
              </a:rPr>
              <a:t>Теория игр изучает не столько сами игры, сколько принятие решений!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30110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4789A99-7F9A-049C-33B0-8CED4CCE73AA}"/>
              </a:ext>
            </a:extLst>
          </p:cNvPr>
          <p:cNvSpPr/>
          <p:nvPr/>
        </p:nvSpPr>
        <p:spPr>
          <a:xfrm>
            <a:off x="838200" y="2319130"/>
            <a:ext cx="10515600" cy="2498035"/>
          </a:xfrm>
          <a:prstGeom prst="roundRect">
            <a:avLst>
              <a:gd name="adj" fmla="val 4731"/>
            </a:avLst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6CC34-0265-CEC2-4DBA-5DF90402C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Определение игры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6FCF51-6B15-33E0-5328-975E98127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927"/>
            <a:ext cx="10515600" cy="5015948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Автор теории игр — физик, математик и инженер </a:t>
            </a:r>
            <a:r>
              <a:rPr lang="ru-RU" sz="3100" b="1" i="0" dirty="0">
                <a:solidFill>
                  <a:srgbClr val="000000"/>
                </a:solidFill>
                <a:effectLst/>
                <a:latin typeface="YS Text"/>
              </a:rPr>
              <a:t>Джон фон Нейман</a:t>
            </a: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. Под игрой он понимал любую ситуацию, в которой выполняются такие </a:t>
            </a:r>
            <a:r>
              <a:rPr lang="ru-RU" sz="3100" b="1" i="0" dirty="0">
                <a:solidFill>
                  <a:srgbClr val="000000"/>
                </a:solidFill>
                <a:effectLst/>
                <a:latin typeface="YS Text"/>
              </a:rPr>
              <a:t>условия</a:t>
            </a: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:</a:t>
            </a:r>
          </a:p>
          <a:p>
            <a:pPr marL="514350" indent="-514350" algn="l">
              <a:lnSpc>
                <a:spcPct val="120000"/>
              </a:lnSpc>
              <a:buFont typeface="+mj-lt"/>
              <a:buAutoNum type="arabicPeriod"/>
            </a:pP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В ней не меньше двух участников.</a:t>
            </a:r>
          </a:p>
          <a:p>
            <a:pPr marL="514350" indent="-514350" algn="l">
              <a:lnSpc>
                <a:spcPct val="120000"/>
              </a:lnSpc>
              <a:buFont typeface="+mj-lt"/>
              <a:buAutoNum type="arabicPeriod"/>
            </a:pP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У каждого участника свой интерес.</a:t>
            </a:r>
          </a:p>
          <a:p>
            <a:pPr marL="514350" indent="-514350" algn="l">
              <a:lnSpc>
                <a:spcPct val="120000"/>
              </a:lnSpc>
              <a:buFont typeface="+mj-lt"/>
              <a:buAutoNum type="arabicPeriod"/>
            </a:pP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У каждого есть несколько вариантов действий.</a:t>
            </a:r>
          </a:p>
          <a:p>
            <a:pPr marL="514350" indent="-514350" algn="l">
              <a:lnSpc>
                <a:spcPct val="120000"/>
              </a:lnSpc>
              <a:buFont typeface="+mj-lt"/>
              <a:buAutoNum type="arabicPeriod"/>
            </a:pP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Каждый принимает решения на основании информации о действиях других.</a:t>
            </a:r>
          </a:p>
          <a:p>
            <a:pPr marL="514350" indent="-514350" algn="l">
              <a:lnSpc>
                <a:spcPct val="120000"/>
              </a:lnSpc>
              <a:buFont typeface="+mj-lt"/>
              <a:buAutoNum type="arabicPeriod"/>
            </a:pP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Есть общие правила. Они могут меняться, сокращаться или расширяться, но быстро становятся известны всем.</a:t>
            </a:r>
          </a:p>
          <a:p>
            <a:pPr marL="0" indent="0" algn="l">
              <a:lnSpc>
                <a:spcPct val="120000"/>
              </a:lnSpc>
              <a:buNone/>
            </a:pPr>
            <a:r>
              <a:rPr lang="ru-RU" sz="3100" b="0" i="0" dirty="0">
                <a:solidFill>
                  <a:srgbClr val="000000"/>
                </a:solidFill>
                <a:effectLst/>
                <a:latin typeface="YS Text"/>
              </a:rPr>
              <a:t>С этой точки зрения большинство наших бытовых ситуаций попадает под действие теории игр.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749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2420</Words>
  <Application>Microsoft Office PowerPoint</Application>
  <PresentationFormat>Широкоэкранный</PresentationFormat>
  <Paragraphs>175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Aptos</vt:lpstr>
      <vt:lpstr>Aptos Display</vt:lpstr>
      <vt:lpstr>Arial</vt:lpstr>
      <vt:lpstr>YS Text</vt:lpstr>
      <vt:lpstr>Тема Office</vt:lpstr>
      <vt:lpstr>Теория игр</vt:lpstr>
      <vt:lpstr>Дилемма заключенного</vt:lpstr>
      <vt:lpstr>Дилемма заключенного</vt:lpstr>
      <vt:lpstr>Равновесие Нэша</vt:lpstr>
      <vt:lpstr>Равновесие Нэша</vt:lpstr>
      <vt:lpstr>Какое решение выбрать?</vt:lpstr>
      <vt:lpstr>Где это встречается в жизни?</vt:lpstr>
      <vt:lpstr>Теория игр</vt:lpstr>
      <vt:lpstr>Определение игры</vt:lpstr>
      <vt:lpstr>Какие бывают игры?</vt:lpstr>
      <vt:lpstr>С нулевой или ненулевой суммой</vt:lpstr>
      <vt:lpstr>Кооперативные и некооперативные</vt:lpstr>
      <vt:lpstr>Симметричные и несимметричные</vt:lpstr>
      <vt:lpstr>С полной и неполной информацией</vt:lpstr>
      <vt:lpstr>Параллельные и последовательные</vt:lpstr>
      <vt:lpstr>Дискретные и непрерывные</vt:lpstr>
      <vt:lpstr>Презентация PowerPoint</vt:lpstr>
      <vt:lpstr>Какие игры мы будем разбирать?</vt:lpstr>
      <vt:lpstr>Игровые стратегии</vt:lpstr>
      <vt:lpstr>Дерево игры</vt:lpstr>
      <vt:lpstr>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Kirill</dc:creator>
  <cp:lastModifiedBy>Kirill</cp:lastModifiedBy>
  <cp:revision>6</cp:revision>
  <dcterms:created xsi:type="dcterms:W3CDTF">2025-11-07T15:49:31Z</dcterms:created>
  <dcterms:modified xsi:type="dcterms:W3CDTF">2025-11-18T04:28:20Z</dcterms:modified>
</cp:coreProperties>
</file>