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F6D49265-BF86-4E85-8492-E962FA962127}">
          <p14:sldIdLst>
            <p14:sldId id="256"/>
            <p14:sldId id="257"/>
            <p14:sldId id="258"/>
            <p14:sldId id="259"/>
            <p14:sldId id="260"/>
            <p14:sldId id="261"/>
            <p14:sldId id="26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87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96AA03-B35D-522F-9059-7005F1DCBD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8DFFB52-3167-D8CC-5C83-B0DE80217D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E6CF1F0-20DF-760E-C4AB-2C6B3F26A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39645-B6B1-4F22-A93E-C480C9A5D093}" type="datetimeFigureOut">
              <a:rPr lang="ru-RU" smtClean="0"/>
              <a:t>07.04.2026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EEF79AB-4984-F4E6-E322-31F25D194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69C611B-E92D-F685-C910-46963C3FD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4F2D3-1048-4EEB-B5FD-04ACC30077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6385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E1DB24-22EC-9D28-F966-6CD1F5F69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5B23A0A-31DC-C988-857D-FCD6EDD613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9DA0E2F-4946-C13C-690B-45CA2D8DC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39645-B6B1-4F22-A93E-C480C9A5D093}" type="datetimeFigureOut">
              <a:rPr lang="ru-RU" smtClean="0"/>
              <a:t>07.04.2026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A6A0E28-703F-71F8-14AF-3C8895E85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93119EE-EBF1-D2E7-1960-5945E696C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4F2D3-1048-4EEB-B5FD-04ACC30077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830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62CC2CE-081C-9D81-CB1B-BE4239DE5F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B737271-C823-22A7-1C2C-0CBE506DA7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36AAD6C-E0D9-45B6-BF18-4DBA5A3A7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39645-B6B1-4F22-A93E-C480C9A5D093}" type="datetimeFigureOut">
              <a:rPr lang="ru-RU" smtClean="0"/>
              <a:t>07.04.2026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95B7039-2945-8B35-E694-69055D6C1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EDB37A7-9C88-BA3D-8D2C-79BBE51D2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4F2D3-1048-4EEB-B5FD-04ACC30077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2821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6F27C8-B1CD-830C-9BE1-B96D0132DE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EC8914-E8AF-0F0F-4F68-9CD09AF6F5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2954826-65F0-FF00-38EF-7BD214B74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39645-B6B1-4F22-A93E-C480C9A5D093}" type="datetimeFigureOut">
              <a:rPr lang="ru-RU" smtClean="0"/>
              <a:t>07.04.2026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00B3A31-A3FA-E66F-1E37-28DF74020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2B3D5BD-52E1-3695-7758-C752A0B0A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4F2D3-1048-4EEB-B5FD-04ACC30077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3317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912839-7B21-0CEF-4760-E5EF1886D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CBEE587-D745-47FB-F008-CB7F9CB49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82573C5-0EDA-F4B7-0216-EDFF831B7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39645-B6B1-4F22-A93E-C480C9A5D093}" type="datetimeFigureOut">
              <a:rPr lang="ru-RU" smtClean="0"/>
              <a:t>07.04.2026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11CF230-CF1D-DE8E-A52B-3854FB4F2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100451B-714B-E037-ECEB-7AA8864FC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4F2D3-1048-4EEB-B5FD-04ACC30077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878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29FE40-F5B8-3B88-C3BE-3FA96A51A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7B48A95-9F88-75F9-9482-F3A0168674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D4F8281-3E6C-17F9-21EF-B90C49B832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7EF9550-8B33-96EC-882B-1D9B16FDC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39645-B6B1-4F22-A93E-C480C9A5D093}" type="datetimeFigureOut">
              <a:rPr lang="ru-RU" smtClean="0"/>
              <a:t>07.04.2026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7A21786-1956-AC82-9BA7-288FA83E1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8797500-9750-8FD1-E791-E178E82DA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4F2D3-1048-4EEB-B5FD-04ACC30077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4224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96D772-AA84-60DF-37C1-B1E760E295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E476079-9438-6A27-7D44-4869E7AE19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7A74724-AA03-DE49-9936-01AC823372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1D3602C-5EC8-0FB0-217B-D908F29916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EFD355A-3883-8D9A-BCF6-623651630D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AA8C7F16-E5F5-E9A6-2130-82A1EE53B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39645-B6B1-4F22-A93E-C480C9A5D093}" type="datetimeFigureOut">
              <a:rPr lang="ru-RU" smtClean="0"/>
              <a:t>07.04.2026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72E3B98-3E06-8C76-D164-7116F74C9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D74B8C3-C1D0-3006-5B81-8B2BC6C2B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4F2D3-1048-4EEB-B5FD-04ACC30077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0494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EA6DBE-DA4B-8525-E6B3-4F17A7901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F80759A-2464-CA3C-B6EC-DFC791B9A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39645-B6B1-4F22-A93E-C480C9A5D093}" type="datetimeFigureOut">
              <a:rPr lang="ru-RU" smtClean="0"/>
              <a:t>07.04.2026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0BE489F-3437-1CC9-1E1C-73131FC8B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FC9B854-535E-EDB9-29B9-FFFE38964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4F2D3-1048-4EEB-B5FD-04ACC30077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575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E424DCF-6CEB-30F6-7133-ADAAB0E65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39645-B6B1-4F22-A93E-C480C9A5D093}" type="datetimeFigureOut">
              <a:rPr lang="ru-RU" smtClean="0"/>
              <a:t>07.04.2026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EF997B2-3CBE-7699-84F4-B3E6139EA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DA8A33E-E84E-3645-423F-07D6C5FFB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4F2D3-1048-4EEB-B5FD-04ACC30077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5578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B1CB35-530A-6A20-1B70-B80434D9CD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DF5A4C6-29EA-A681-9BB9-6F93EABBE5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EEEA4FB-6C48-BB35-9EE0-1C6ADBCB0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66ECB6E-0104-C911-3450-D908A82CE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39645-B6B1-4F22-A93E-C480C9A5D093}" type="datetimeFigureOut">
              <a:rPr lang="ru-RU" smtClean="0"/>
              <a:t>07.04.2026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974722A-F0D5-F8DD-6F7D-C3B7CAC28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A334CD2-ADDB-2972-5784-C87286C71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4F2D3-1048-4EEB-B5FD-04ACC30077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6221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CD2E91-D09F-97D1-2930-1CF9B76F78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AD8C40B-4467-AD06-B04F-BFE52EAA72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01196A0-A1D7-09D3-251C-4863931FB9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97EC308-C38F-0367-846D-EA027FD11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39645-B6B1-4F22-A93E-C480C9A5D093}" type="datetimeFigureOut">
              <a:rPr lang="ru-RU" smtClean="0"/>
              <a:t>07.04.2026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93BE47C-E00E-411A-305E-05EEF4C44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9FBE04B-2231-6662-CD82-552C5D6BE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4F2D3-1048-4EEB-B5FD-04ACC30077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6030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B9C4BB-903D-CAD0-B7C9-537DBEB04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2C711BC-5931-62BB-F0EA-52B6C74BB2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2678E76-4FBD-648F-3B98-ADFF0131B2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539645-B6B1-4F22-A93E-C480C9A5D093}" type="datetimeFigureOut">
              <a:rPr lang="ru-RU" smtClean="0"/>
              <a:t>07.04.2026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74817D-7A8B-0C09-CEB8-48EC84B426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0570DC2-F0C3-0E17-0B89-274649C2CA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24F2D3-1048-4EEB-B5FD-04ACC30077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7835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25E083-DED0-FD53-C617-C7974CCAC05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Модуль </a:t>
            </a:r>
            <a:r>
              <a:rPr lang="en-US" dirty="0"/>
              <a:t>turtle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203E667-4BAC-345A-BBD1-7F429F638BF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1727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D01D10-4590-E884-A3EC-3604BC200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Управление движением (основные команды)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3256F27-B993-17A1-227C-8B751FF67C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 err="1"/>
              <a:t>forward</a:t>
            </a:r>
            <a:r>
              <a:rPr lang="ru-RU" dirty="0"/>
              <a:t>(длина) — двигает черепашку вперёд. Например, по команде </a:t>
            </a:r>
            <a:r>
              <a:rPr lang="ru-RU" dirty="0" err="1"/>
              <a:t>forward</a:t>
            </a:r>
            <a:r>
              <a:rPr lang="ru-RU" dirty="0"/>
              <a:t> (50) та продвинется на 50 пикселей и оставит за собой линию.</a:t>
            </a:r>
          </a:p>
          <a:p>
            <a:r>
              <a:rPr lang="ru-RU" dirty="0" err="1"/>
              <a:t>backward</a:t>
            </a:r>
            <a:r>
              <a:rPr lang="ru-RU" dirty="0"/>
              <a:t>(длина) — двигает назад на заданное расстояние.</a:t>
            </a:r>
          </a:p>
          <a:p>
            <a:r>
              <a:rPr lang="ru-RU" dirty="0" err="1"/>
              <a:t>right</a:t>
            </a:r>
            <a:r>
              <a:rPr lang="ru-RU" dirty="0"/>
              <a:t>(угол) — поворачивает вправо на указанный угол. Так, команда </a:t>
            </a:r>
            <a:r>
              <a:rPr lang="ru-RU" dirty="0" err="1"/>
              <a:t>right</a:t>
            </a:r>
            <a:r>
              <a:rPr lang="ru-RU" dirty="0"/>
              <a:t>(90) развернёт черепашку на 90 градусов по часовой стрелке.</a:t>
            </a:r>
          </a:p>
          <a:p>
            <a:r>
              <a:rPr lang="ru-RU" dirty="0" err="1"/>
              <a:t>left</a:t>
            </a:r>
            <a:r>
              <a:rPr lang="ru-RU" dirty="0"/>
              <a:t>(угол) — поворачивает влево на указанный угол.</a:t>
            </a:r>
          </a:p>
          <a:p>
            <a:r>
              <a:rPr lang="ru-RU" dirty="0" err="1"/>
              <a:t>penup</a:t>
            </a:r>
            <a:r>
              <a:rPr lang="ru-RU" dirty="0"/>
              <a:t>() — поднимает виртуальное перо, чтобы черепашка не оставляла след на экране.</a:t>
            </a:r>
          </a:p>
          <a:p>
            <a:r>
              <a:rPr lang="ru-RU" dirty="0" err="1"/>
              <a:t>pendown</a:t>
            </a:r>
            <a:r>
              <a:rPr lang="ru-RU" dirty="0"/>
              <a:t>() — опускает перо, чтобы снова появлялась линия.</a:t>
            </a:r>
            <a:endParaRPr lang="en-US" dirty="0"/>
          </a:p>
          <a:p>
            <a:r>
              <a:rPr lang="en-US" dirty="0" err="1"/>
              <a:t>pensize</a:t>
            </a:r>
            <a:r>
              <a:rPr lang="en-US" dirty="0"/>
              <a:t>(</a:t>
            </a:r>
            <a:r>
              <a:rPr lang="ru-RU" dirty="0"/>
              <a:t>толщина) — регулировка толщины рисуемой линии.</a:t>
            </a:r>
          </a:p>
          <a:p>
            <a:r>
              <a:rPr lang="en-US" dirty="0" err="1"/>
              <a:t>pencolor</a:t>
            </a:r>
            <a:r>
              <a:rPr lang="en-US" dirty="0"/>
              <a:t>(</a:t>
            </a:r>
            <a:r>
              <a:rPr lang="ru-RU" dirty="0"/>
              <a:t>цвет) — регулировка цвета линии( возможные значения </a:t>
            </a:r>
            <a:r>
              <a:rPr lang="en-US" dirty="0"/>
              <a:t>“red”, “blue”, “yellow” …)</a:t>
            </a:r>
            <a:endParaRPr lang="ru-RU" dirty="0"/>
          </a:p>
          <a:p>
            <a:r>
              <a:rPr lang="ru-RU" dirty="0" err="1"/>
              <a:t>circle</a:t>
            </a:r>
            <a:r>
              <a:rPr lang="ru-RU" dirty="0"/>
              <a:t> (радиус) — рисует окружность заданного радиуса.</a:t>
            </a:r>
          </a:p>
          <a:p>
            <a:r>
              <a:rPr lang="ru-RU" dirty="0" err="1"/>
              <a:t>done</a:t>
            </a:r>
            <a:r>
              <a:rPr lang="ru-RU" dirty="0"/>
              <a:t>() — завершает выполнение программы и оставляет окно с рисунком открытым.</a:t>
            </a:r>
          </a:p>
          <a:p>
            <a:r>
              <a:rPr lang="ru-RU" dirty="0" err="1"/>
              <a:t>speed</a:t>
            </a:r>
            <a:r>
              <a:rPr lang="ru-RU" dirty="0"/>
              <a:t>(n) задаёт скорость движения черепахи. Можно указать значения от 1 (очень медленно) до 10 (максимально быстро). При значении 0 рисунок появляется мгновенно, без анимации.</a:t>
            </a:r>
          </a:p>
          <a:p>
            <a:r>
              <a:rPr lang="ru-RU" dirty="0" err="1"/>
              <a:t>shape</a:t>
            </a:r>
            <a:r>
              <a:rPr lang="ru-RU" dirty="0"/>
              <a:t>("</a:t>
            </a:r>
            <a:r>
              <a:rPr lang="ru-RU" dirty="0" err="1"/>
              <a:t>turtle</a:t>
            </a:r>
            <a:r>
              <a:rPr lang="ru-RU" dirty="0"/>
              <a:t>") меняет форму курсора. Вот доступные варианты: </a:t>
            </a:r>
            <a:r>
              <a:rPr lang="ru-RU" dirty="0" err="1"/>
              <a:t>turtle</a:t>
            </a:r>
            <a:r>
              <a:rPr lang="ru-RU" dirty="0"/>
              <a:t> (черепашка), </a:t>
            </a:r>
            <a:r>
              <a:rPr lang="ru-RU" dirty="0" err="1"/>
              <a:t>arrow</a:t>
            </a:r>
            <a:r>
              <a:rPr lang="ru-RU" dirty="0"/>
              <a:t> (стрелка), </a:t>
            </a:r>
            <a:r>
              <a:rPr lang="ru-RU" dirty="0" err="1"/>
              <a:t>circle</a:t>
            </a:r>
            <a:r>
              <a:rPr lang="ru-RU" dirty="0"/>
              <a:t> (круг), </a:t>
            </a:r>
            <a:r>
              <a:rPr lang="ru-RU" dirty="0" err="1"/>
              <a:t>square</a:t>
            </a:r>
            <a:r>
              <a:rPr lang="ru-RU" dirty="0"/>
              <a:t> (квадрат), </a:t>
            </a:r>
            <a:r>
              <a:rPr lang="ru-RU" dirty="0" err="1"/>
              <a:t>triangle</a:t>
            </a:r>
            <a:r>
              <a:rPr lang="ru-RU" dirty="0"/>
              <a:t> (треугольник) и </a:t>
            </a:r>
            <a:r>
              <a:rPr lang="ru-RU" dirty="0" err="1"/>
              <a:t>classic</a:t>
            </a:r>
            <a:r>
              <a:rPr lang="ru-RU" dirty="0"/>
              <a:t> (классический).</a:t>
            </a:r>
          </a:p>
        </p:txBody>
      </p:sp>
    </p:spTree>
    <p:extLst>
      <p:ext uri="{BB962C8B-B14F-4D97-AF65-F5344CB8AC3E}">
        <p14:creationId xmlns:p14="http://schemas.microsoft.com/office/powerpoint/2010/main" val="964735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7619F8-0852-0B45-19C1-51648B8EB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Начальное положение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DB81B7D-F50F-057C-F276-EA793437E3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097018"/>
          </a:xfrm>
        </p:spPr>
        <p:txBody>
          <a:bodyPr/>
          <a:lstStyle/>
          <a:p>
            <a:r>
              <a:rPr lang="ru-RU" b="0" i="0" dirty="0">
                <a:solidFill>
                  <a:srgbClr val="000000"/>
                </a:solidFill>
                <a:effectLst/>
                <a:latin typeface="GraphikLCG-Regular"/>
              </a:rPr>
              <a:t>Рабочее поле черепашки — это обычная координатная плоскость. По горизонтали идёт ось X (слева направо), по вертикали — ось Y (снизу вверх). В центре находится точка (0, 0), откуда черепашка начинает путь. Изначально черепашка смотрит вперед вдоль оси </a:t>
            </a:r>
            <a:r>
              <a:rPr lang="en-US" b="0" i="0" dirty="0">
                <a:solidFill>
                  <a:srgbClr val="000000"/>
                </a:solidFill>
                <a:effectLst/>
                <a:latin typeface="GraphikLCG-Regular"/>
              </a:rPr>
              <a:t>OX</a:t>
            </a:r>
            <a:r>
              <a:rPr lang="ru-RU" b="0" i="0" dirty="0">
                <a:solidFill>
                  <a:srgbClr val="000000"/>
                </a:solidFill>
                <a:effectLst/>
                <a:latin typeface="GraphikLCG-Regular"/>
              </a:rPr>
              <a:t>.</a:t>
            </a: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896706B-487E-A818-C502-3AF4BD52747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4347" t="62388" r="19057" b="8290"/>
          <a:stretch/>
        </p:blipFill>
        <p:spPr>
          <a:xfrm>
            <a:off x="5718312" y="4395508"/>
            <a:ext cx="2912909" cy="175591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D37CF13-94D7-826A-5891-3A984C477822}"/>
              </a:ext>
            </a:extLst>
          </p:cNvPr>
          <p:cNvSpPr txBox="1"/>
          <p:nvPr/>
        </p:nvSpPr>
        <p:spPr>
          <a:xfrm>
            <a:off x="838200" y="4534801"/>
            <a:ext cx="3962400" cy="147732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import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turtle</a:t>
            </a:r>
          </a:p>
          <a:p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C</a:t>
            </a:r>
            <a:r>
              <a:rPr lang="ru-RU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оздаём</a:t>
            </a:r>
            <a:r>
              <a:rPr lang="ru-RU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объект черепашки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turtle.Turtle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t.shape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("turtle")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turtle.done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endParaRPr lang="ru-RU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0BB2499D-99A5-0AA6-303A-F219946B4D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73085" y="3916017"/>
            <a:ext cx="2508097" cy="2670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8707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688673-51CC-4664-CF59-FF3A2A64E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Команды перемещения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E2668D9-254C-B011-2F51-BD4BCA64BC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err="1"/>
              <a:t>goto</a:t>
            </a:r>
            <a:r>
              <a:rPr lang="ru-RU" dirty="0"/>
              <a:t>(x, y) — перемещает в указанную точку с координатами (X, Y). Например, </a:t>
            </a:r>
            <a:r>
              <a:rPr lang="ru-RU" dirty="0" err="1"/>
              <a:t>goto</a:t>
            </a:r>
            <a:r>
              <a:rPr lang="ru-RU" dirty="0"/>
              <a:t> (100, 50) переместит вас в точку, где x = 100, y = 50.</a:t>
            </a:r>
          </a:p>
          <a:p>
            <a:r>
              <a:rPr lang="ru-RU" dirty="0" err="1"/>
              <a:t>setx</a:t>
            </a:r>
            <a:r>
              <a:rPr lang="ru-RU" dirty="0"/>
              <a:t>(x) — меняет координату X для перемещения по горизонтали.</a:t>
            </a:r>
          </a:p>
          <a:p>
            <a:r>
              <a:rPr lang="ru-RU" dirty="0" err="1"/>
              <a:t>sety</a:t>
            </a:r>
            <a:r>
              <a:rPr lang="ru-RU" dirty="0"/>
              <a:t>(y) — меняет координату Y для перемещения по вертикали.</a:t>
            </a:r>
          </a:p>
          <a:p>
            <a:r>
              <a:rPr lang="ru-RU" dirty="0" err="1"/>
              <a:t>setheading</a:t>
            </a:r>
            <a:r>
              <a:rPr lang="ru-RU" dirty="0"/>
              <a:t>(угол) — задаёт направление движения: 0 — вправо, 90 — вверх, 180 — влево, 270 — вниз.</a:t>
            </a:r>
          </a:p>
          <a:p>
            <a:r>
              <a:rPr lang="ru-RU" dirty="0" err="1"/>
              <a:t>home</a:t>
            </a:r>
            <a:r>
              <a:rPr lang="ru-RU" dirty="0"/>
              <a:t>() — возвращает черепашку в центр поля (0, 0) и устанавливает направление вправо.</a:t>
            </a:r>
          </a:p>
        </p:txBody>
      </p:sp>
    </p:spTree>
    <p:extLst>
      <p:ext uri="{BB962C8B-B14F-4D97-AF65-F5344CB8AC3E}">
        <p14:creationId xmlns:p14="http://schemas.microsoft.com/office/powerpoint/2010/main" val="15592123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FF7B36-2647-9D5B-4BC4-0790994140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5653"/>
            <a:ext cx="10515600" cy="868017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Окно и экран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1E29216-76A7-60B2-C416-15A1611EFB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60784"/>
            <a:ext cx="10515600" cy="356483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Настройку окна можно делать через объект </a:t>
            </a:r>
            <a:r>
              <a:rPr lang="en-US" dirty="0"/>
              <a:t>Screen. </a:t>
            </a:r>
            <a:r>
              <a:rPr lang="ru-RU" dirty="0"/>
              <a:t>Чтобы его получить, вводим команду </a:t>
            </a:r>
            <a:r>
              <a:rPr lang="en-US" dirty="0"/>
              <a:t>screen = </a:t>
            </a:r>
            <a:r>
              <a:rPr lang="en-US" dirty="0" err="1"/>
              <a:t>turtle.Screen</a:t>
            </a:r>
            <a:r>
              <a:rPr lang="en-US" dirty="0"/>
              <a:t>(). </a:t>
            </a:r>
            <a:r>
              <a:rPr lang="ru-RU" dirty="0"/>
              <a:t>Через него настраивают фон, размер «холста».</a:t>
            </a:r>
          </a:p>
          <a:p>
            <a:r>
              <a:rPr lang="en-US" dirty="0" err="1"/>
              <a:t>screen.bgcolor</a:t>
            </a:r>
            <a:r>
              <a:rPr lang="en-US" dirty="0"/>
              <a:t>(color)</a:t>
            </a:r>
            <a:r>
              <a:rPr lang="ru-RU" dirty="0"/>
              <a:t> - Задает цвет фона </a:t>
            </a:r>
            <a:r>
              <a:rPr lang="ru-RU" dirty="0" err="1"/>
              <a:t>окна.Варианты</a:t>
            </a:r>
            <a:r>
              <a:rPr lang="ru-RU" dirty="0"/>
              <a:t> цвета: </a:t>
            </a:r>
            <a:r>
              <a:rPr lang="en-US" dirty="0"/>
              <a:t>beige, red, blue.</a:t>
            </a:r>
            <a:endParaRPr lang="ru-RU" dirty="0"/>
          </a:p>
          <a:p>
            <a:r>
              <a:rPr lang="ru-RU" dirty="0" err="1"/>
              <a:t>screen.screensize</a:t>
            </a:r>
            <a:r>
              <a:rPr lang="ru-RU" dirty="0"/>
              <a:t>(</a:t>
            </a:r>
            <a:r>
              <a:rPr lang="ru-RU" dirty="0" err="1"/>
              <a:t>width</a:t>
            </a:r>
            <a:r>
              <a:rPr lang="ru-RU" dirty="0"/>
              <a:t>, </a:t>
            </a:r>
            <a:r>
              <a:rPr lang="ru-RU" dirty="0" err="1"/>
              <a:t>height</a:t>
            </a:r>
            <a:r>
              <a:rPr lang="ru-RU" dirty="0"/>
              <a:t>) - Задает размер области рисования (холста) в пикселях. Если холст больше окна, появляются полосы прокрутки.</a:t>
            </a:r>
            <a:endParaRPr lang="en-US" dirty="0"/>
          </a:p>
          <a:p>
            <a:r>
              <a:rPr lang="en-US" dirty="0" err="1"/>
              <a:t>screen.tracer</a:t>
            </a:r>
            <a:r>
              <a:rPr lang="en-US" dirty="0"/>
              <a:t>(0) – </a:t>
            </a:r>
            <a:r>
              <a:rPr lang="ru-RU" dirty="0"/>
              <a:t>отключает автоматическую отрисовку</a:t>
            </a:r>
          </a:p>
          <a:p>
            <a:r>
              <a:rPr lang="ru-RU" dirty="0" err="1"/>
              <a:t>screen.update</a:t>
            </a:r>
            <a:r>
              <a:rPr lang="ru-RU" dirty="0"/>
              <a:t>() — принудительно обновляет экран один раз</a:t>
            </a:r>
            <a:endParaRPr lang="en-US" dirty="0"/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6C6DD27-98E6-9B63-6704-98C484E849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29772" y="4352786"/>
            <a:ext cx="2560154" cy="222903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4AD13C5-8974-942E-5FFD-F8329F023255}"/>
              </a:ext>
            </a:extLst>
          </p:cNvPr>
          <p:cNvSpPr txBox="1"/>
          <p:nvPr/>
        </p:nvSpPr>
        <p:spPr>
          <a:xfrm>
            <a:off x="2133600" y="4774963"/>
            <a:ext cx="3962400" cy="120032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C</a:t>
            </a:r>
            <a:r>
              <a:rPr lang="ru-RU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оздаём</a:t>
            </a:r>
            <a:r>
              <a:rPr lang="ru-RU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объект окна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screen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turtle.Screen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screen.bgcolor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("gray")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screen.screensize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(100, 100)</a:t>
            </a:r>
          </a:p>
        </p:txBody>
      </p:sp>
    </p:spTree>
    <p:extLst>
      <p:ext uri="{BB962C8B-B14F-4D97-AF65-F5344CB8AC3E}">
        <p14:creationId xmlns:p14="http://schemas.microsoft.com/office/powerpoint/2010/main" val="3085629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900983-809F-F05A-4148-B84023A541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6729"/>
          </a:xfrm>
        </p:spPr>
        <p:txBody>
          <a:bodyPr/>
          <a:lstStyle/>
          <a:p>
            <a:pPr algn="ctr"/>
            <a:r>
              <a:rPr lang="ru-RU" dirty="0"/>
              <a:t>Окружности и дуги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692AE6B-760B-B195-05B6-AE9EBA2B5B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1854"/>
            <a:ext cx="10300252" cy="4351338"/>
          </a:xfrm>
        </p:spPr>
        <p:txBody>
          <a:bodyPr>
            <a:normAutofit lnSpcReduction="10000"/>
          </a:bodyPr>
          <a:lstStyle/>
          <a:p>
            <a:r>
              <a:rPr lang="ru-RU" dirty="0"/>
              <a:t>Чтобы нарисовать окружность или дугу, используем команду </a:t>
            </a:r>
            <a:r>
              <a:rPr lang="ru-RU" dirty="0" err="1"/>
              <a:t>circle</a:t>
            </a:r>
            <a:r>
              <a:rPr lang="ru-RU" dirty="0"/>
              <a:t>(r). Она ведет черепаху по дуге окружности радиуса r. </a:t>
            </a:r>
          </a:p>
          <a:p>
            <a:r>
              <a:rPr lang="ru-RU" dirty="0"/>
              <a:t>Центр окружности находится на расстоянии |r| слева от текущего курса. Если радиус отрицательный, центр оказывается справа и дуга пойдет по часовой. </a:t>
            </a:r>
          </a:p>
          <a:p>
            <a:r>
              <a:rPr lang="ru-RU" dirty="0"/>
              <a:t>Параметр </a:t>
            </a:r>
            <a:r>
              <a:rPr lang="ru-RU" dirty="0" err="1"/>
              <a:t>extent</a:t>
            </a:r>
            <a:r>
              <a:rPr lang="ru-RU" dirty="0"/>
              <a:t> задает угол дуги в градусах. Если его не указать, то получится полный круг, если </a:t>
            </a:r>
            <a:r>
              <a:rPr lang="ru-RU" dirty="0" err="1"/>
              <a:t>extent</a:t>
            </a:r>
            <a:r>
              <a:rPr lang="ru-RU" dirty="0"/>
              <a:t> = 180, получится полукруг, при любом другом значении — дуга. </a:t>
            </a:r>
          </a:p>
          <a:p>
            <a:r>
              <a:rPr lang="ru-RU" dirty="0"/>
              <a:t>По окончании рисования черепашка стоит в конце дуги и смотрит по касательной, то есть ее курс изменится на величину этой дуги.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9A60FDE-0C98-9F66-1079-5102868B34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6027" y="5068957"/>
            <a:ext cx="1920485" cy="163191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B5648BB-9A14-0CE1-66B9-628517E9173C}"/>
              </a:ext>
            </a:extLst>
          </p:cNvPr>
          <p:cNvSpPr txBox="1"/>
          <p:nvPr/>
        </p:nvSpPr>
        <p:spPr>
          <a:xfrm>
            <a:off x="2025926" y="5766146"/>
            <a:ext cx="3962400" cy="36933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r>
              <a:rPr lang="fr-FR" b="1" dirty="0">
                <a:latin typeface="Courier New" panose="02070309020205020404" pitchFamily="49" charset="0"/>
                <a:cs typeface="Courier New" panose="02070309020205020404" pitchFamily="49" charset="0"/>
              </a:rPr>
              <a:t>t.circle(50, extent=270)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9670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0946C3-95D7-4D26-5AB9-5C14BE22A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Отрисовка точек с целочисленными координатами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F64BF7C-0FCA-4D12-C5FD-EDEC34D8F5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351338"/>
          </a:xfrm>
        </p:spPr>
        <p:txBody>
          <a:bodyPr/>
          <a:lstStyle/>
          <a:p>
            <a:r>
              <a:rPr lang="ru-RU" dirty="0"/>
              <a:t>Размер линии, размер точек.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62E6573-0E1A-CC37-D0F5-085C4EEA4E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0109" y="1538287"/>
            <a:ext cx="5245737" cy="511874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6125F41-3098-E9F5-4DEA-CA3448CF68D6}"/>
              </a:ext>
            </a:extLst>
          </p:cNvPr>
          <p:cNvSpPr txBox="1"/>
          <p:nvPr/>
        </p:nvSpPr>
        <p:spPr>
          <a:xfrm>
            <a:off x="673241" y="2990890"/>
            <a:ext cx="5422760" cy="230832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m = 40 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ru-RU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масштаб для красивой отрисовки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screen.tracer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(0)</a:t>
            </a:r>
            <a:endParaRPr lang="ru-RU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x in range(-10, 11):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y in range(-10, 11):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t.goto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(x*m, y * m)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t.dot(5, "blue")</a:t>
            </a:r>
            <a:endParaRPr lang="ru-RU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screen.update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197050297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734</Words>
  <Application>Microsoft Office PowerPoint</Application>
  <PresentationFormat>Широкоэкранный</PresentationFormat>
  <Paragraphs>52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Aptos</vt:lpstr>
      <vt:lpstr>Aptos Display</vt:lpstr>
      <vt:lpstr>Arial</vt:lpstr>
      <vt:lpstr>Courier New</vt:lpstr>
      <vt:lpstr>GraphikLCG-Regular</vt:lpstr>
      <vt:lpstr>Тема Office</vt:lpstr>
      <vt:lpstr>Модуль turtle</vt:lpstr>
      <vt:lpstr>Управление движением (основные команды)</vt:lpstr>
      <vt:lpstr>Начальное положение</vt:lpstr>
      <vt:lpstr>Команды перемещения</vt:lpstr>
      <vt:lpstr>Окно и экран</vt:lpstr>
      <vt:lpstr>Окружности и дуги</vt:lpstr>
      <vt:lpstr>Отрисовка точек с целочисленными координатами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Kirill</dc:creator>
  <cp:lastModifiedBy>Kirill</cp:lastModifiedBy>
  <cp:revision>3</cp:revision>
  <dcterms:created xsi:type="dcterms:W3CDTF">2026-04-07T04:15:23Z</dcterms:created>
  <dcterms:modified xsi:type="dcterms:W3CDTF">2026-04-07T07:08:35Z</dcterms:modified>
</cp:coreProperties>
</file>