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1" r:id="rId31"/>
    <p:sldId id="292" r:id="rId32"/>
    <p:sldId id="293" r:id="rId33"/>
    <p:sldId id="286" r:id="rId34"/>
    <p:sldId id="287" r:id="rId35"/>
    <p:sldId id="288" r:id="rId36"/>
    <p:sldId id="289" r:id="rId37"/>
    <p:sldId id="290" r:id="rId38"/>
    <p:sldId id="295" r:id="rId39"/>
    <p:sldId id="296" r:id="rId40"/>
    <p:sldId id="301" r:id="rId41"/>
    <p:sldId id="302" r:id="rId42"/>
    <p:sldId id="303" r:id="rId43"/>
    <p:sldId id="304" r:id="rId44"/>
    <p:sldId id="300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C5C02-BE7C-586E-735E-D2D29788B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47005A-78FE-189E-2C77-1160B72D1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A3E0E-FE64-C4C8-530D-A9B6C235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C0630-9DD7-10E7-B2D4-C6119FA2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44970-D281-DCC6-71E9-E2BF5814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61E6-AF60-13EB-C141-B0D09E86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F864A0-1E8D-F84E-F153-528282C92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DD1940-A0DE-4D54-25E5-6A20DB1F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2B8B4-7FCA-A9E2-C22D-EC2806A9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4F2D0-6E9F-FFA9-205B-D6C19370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5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047697-8A01-5621-EAD3-92BA29AAC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63EF1B-93E8-D825-AE24-2E04BDA29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15786-E414-EFCB-A648-499F21DD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3AEE8-FE5A-60D2-A7DF-2CF8C85D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5B0D-2C22-728C-9000-C6E51037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8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52A05-145C-7559-5C7B-B990FF7F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1805C-090E-4554-0239-1B2E0BBC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56F8C-A724-6F5C-4362-2C877BC6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0BB4F7-5DC2-D990-EA33-977D7C09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3CCC2-59A7-A1A0-ADDF-BFE16A9D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5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15D47-17AF-F2B4-68CF-D5EA7E00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6AAF7-6A92-A48A-8EC0-CF9A0B22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F6752D-A3E5-D7F8-84F3-D2FA1012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D8755-9C46-63FE-46D7-F71B3B93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16481-5C54-52D9-DC1C-475D4092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45554-6CC6-64E2-0FB5-5A012F1A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3A4F9-A7AF-BF4D-A65B-13590FFD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21B6AE-0B90-27B4-D33A-056DEAC6B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52486-8E14-89A5-D007-17E75BDF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C467F-A4B7-8C65-AC2E-D246C584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2B3B61-3E75-38FB-B468-D15C3BC3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5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D0BD-26A9-9CD4-1D04-AE061E39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683166-F2E1-94DE-7A69-3B9DDD887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C71A86-B8D6-74D8-F40E-A4027699C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3A7878-6407-4159-6EEC-7CEB64D1E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FC1877-1E15-ABB0-5BB2-A847BF3F2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A480FB-8BF8-84C0-89D9-13AA3515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0DA052-DD4E-DC9C-BE47-C4DF3E80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6DB3C3-2ECA-68F9-4D12-2D172422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8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CAE8-E351-3DD7-E9EF-671A0D8C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C0DE28-E59B-8BC7-AA1F-CFF49332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98A3AD-33FC-C946-892A-161CAA5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AF5106-118D-5285-8AAE-86FE58CE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C5B916-0FE6-CF2A-5EFE-4F3CC04B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0A58E4-A714-AD3A-6AE4-05666F37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86CEC4-B4E4-5717-031A-CE4A432A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A987-4DF6-5DEF-22B9-FD48D9F7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DA203-7704-9ABE-67ED-121CDA3D8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BFFFD1-217F-749A-D2F8-8CACA61D1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AC0420-B1C3-7D55-6F67-FD83158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163E80-90CA-938B-7973-D47044B3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F678C-2373-988A-6101-1C390538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5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03443-274F-0A35-02D8-7A6AD3D8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475BCE-6185-82C8-D482-37D5639A4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CE03BD-409A-5522-F78A-17D42C5ED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C12BC-84E2-A1DE-C66B-B7528F91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C3973D-B163-C73C-DC6E-D5151777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19A37C-9F8B-72BD-FC3D-05D67A54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4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37E76-03D5-E201-2667-B02A84D7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C82FD-4B5F-38EC-8DA6-7679247EF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34902A-AF6D-E3A7-0060-A012EBFBD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301A9-7961-4168-988C-1A0EE3BAFEC3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ECDF4-C53F-B0D2-A05C-C4F5700F5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1A069-6B66-50B6-78BC-97BE5B4A6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E52C8-7AA9-46B5-9604-D4D9D3C16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697DA-9DBE-0A81-3D06-3262C41B6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Интернет и сетевые технологии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30E94-3248-633D-0652-3B66328F3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0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C63FA-669E-2C63-0C69-A8C5A561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1990-е: Всемирная паутина и популяризация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6C30C-22A3-3A8D-D06F-D2F0D2B4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5714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1989–1990: Тим Бернерс-Ли изобретает WWW (World Wide Web).</a:t>
            </a:r>
          </a:p>
          <a:p>
            <a:r>
              <a:rPr lang="ru-RU" dirty="0"/>
              <a:t>Появляются браузеры и сайты.</a:t>
            </a:r>
          </a:p>
          <a:p>
            <a:r>
              <a:rPr lang="ru-RU" dirty="0"/>
              <a:t>Интернет выходит за пределы науки → домашние пользователи, бизнес.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DA8B6D80-443A-DDEC-8366-583B2291E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27" y="1566963"/>
            <a:ext cx="6864625" cy="48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4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2377F-9A57-604C-DCFF-9698A716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2000–2010-е: Широкополосный и мобильный Интернет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BB288-763D-A266-C061-45B64D771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ADSL, кабель, оптоволокно → постоянное подключение.</a:t>
            </a:r>
          </a:p>
          <a:p>
            <a:r>
              <a:rPr lang="ru-RU" dirty="0"/>
              <a:t>Мобильный Интернет: 2G → 3G → 4G.</a:t>
            </a:r>
          </a:p>
          <a:p>
            <a:r>
              <a:rPr lang="ru-RU" dirty="0"/>
              <a:t>Массовое распространение </a:t>
            </a:r>
            <a:r>
              <a:rPr lang="ru-RU" dirty="0" err="1"/>
              <a:t>Wi</a:t>
            </a:r>
            <a:r>
              <a:rPr lang="ru-RU" dirty="0"/>
              <a:t>-Fi.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CB180233-4EB6-0C55-AFB6-416EE258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4628"/>
            <a:ext cx="4452730" cy="21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FDED96C1-5754-162F-C8C8-9B92E778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68" y="3538330"/>
            <a:ext cx="5099474" cy="30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9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040B9-A7E6-F4F9-F089-8D6AAE43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E567A-732C-AE0D-B776-CFE110FFA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Интернет вещей (умные дома, датчики, автомобили).</a:t>
            </a:r>
          </a:p>
          <a:p>
            <a:r>
              <a:rPr lang="ru-RU" dirty="0"/>
              <a:t>Новый стандарт IPv6 (огромное количество адресов).</a:t>
            </a:r>
          </a:p>
          <a:p>
            <a:r>
              <a:rPr lang="ru-RU" dirty="0"/>
              <a:t>5G: высокая скорость и минимальная задержка.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76150348-E4BE-29C7-5F84-C24B4B43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47" y="3421369"/>
            <a:ext cx="6803335" cy="30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7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ADBDF-1125-8F2E-F02F-CF04D5CC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«Интернет»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5A6CF1-1DDA-E851-3D4F-C60B0330F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9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07475-780E-8364-B549-55AEF9EA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Пакетная передача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E4B92-3FBF-951A-CD6E-599AA49D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0" y="1825625"/>
            <a:ext cx="4863547" cy="4351338"/>
          </a:xfrm>
        </p:spPr>
        <p:txBody>
          <a:bodyPr/>
          <a:lstStyle/>
          <a:p>
            <a:r>
              <a:rPr lang="ru-RU" dirty="0"/>
              <a:t>Сообщение или файл разбивается на пакеты.</a:t>
            </a:r>
          </a:p>
          <a:p>
            <a:r>
              <a:rPr lang="ru-RU" dirty="0"/>
              <a:t>Каждый пакет идёт с адресом отправителя и получателя.</a:t>
            </a:r>
          </a:p>
          <a:p>
            <a:r>
              <a:rPr lang="ru-RU" dirty="0"/>
              <a:t>Пакеты могут идти разными маршрутами, но собираются у получателя.</a:t>
            </a:r>
          </a:p>
          <a:p>
            <a:r>
              <a:rPr lang="ru-RU" dirty="0"/>
              <a:t>Преимущество: сеть работает даже при сбоях.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39C0B2FC-3958-B5BD-15B3-ECBC23214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7596" r="3182" b="8307"/>
          <a:stretch/>
        </p:blipFill>
        <p:spPr bwMode="auto">
          <a:xfrm>
            <a:off x="5406887" y="1690687"/>
            <a:ext cx="6626087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0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3154B-A7D9-70BA-D4CF-FD55DAA4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Протоколы </a:t>
            </a:r>
            <a:r>
              <a:rPr lang="en-US" dirty="0"/>
              <a:t>TCP/IP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A4620-B7F0-6EC6-2D94-E657524E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25625"/>
            <a:ext cx="4538870" cy="4351338"/>
          </a:xfrm>
        </p:spPr>
        <p:txBody>
          <a:bodyPr>
            <a:normAutofit/>
          </a:bodyPr>
          <a:lstStyle/>
          <a:p>
            <a:r>
              <a:rPr lang="ru-RU" dirty="0"/>
              <a:t>IP (Internet Protocol) — отвечает за адресацию и маршруты.</a:t>
            </a:r>
          </a:p>
          <a:p>
            <a:r>
              <a:rPr lang="ru-RU" dirty="0"/>
              <a:t>TCP (</a:t>
            </a:r>
            <a:r>
              <a:rPr lang="ru-RU" dirty="0" err="1"/>
              <a:t>Transmission</a:t>
            </a:r>
            <a:r>
              <a:rPr lang="ru-RU" dirty="0"/>
              <a:t> Control Protocol) — проверяет доставку всех пакетов.</a:t>
            </a:r>
          </a:p>
          <a:p>
            <a:r>
              <a:rPr lang="ru-RU" dirty="0"/>
              <a:t>Вместе они гарантируют, что данные придут правильно.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9E96CE3E-D7BC-9868-42B4-F755846B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79" y="1525036"/>
            <a:ext cx="6308035" cy="47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1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FB110-0F04-CB0A-5840-FDEB3EB4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Адресация и </a:t>
            </a:r>
            <a:r>
              <a:rPr lang="en-US" dirty="0"/>
              <a:t>DNS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7E0E2-2CF0-4161-E2C3-B12960E66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7991" cy="4351338"/>
          </a:xfrm>
        </p:spPr>
        <p:txBody>
          <a:bodyPr/>
          <a:lstStyle/>
          <a:p>
            <a:r>
              <a:rPr lang="ru-RU" dirty="0"/>
              <a:t>У каждого устройства есть IP-адрес (как «адрес дома»).</a:t>
            </a:r>
          </a:p>
          <a:p>
            <a:r>
              <a:rPr lang="ru-RU" dirty="0"/>
              <a:t>Чтобы не запоминать числа, придумали DNS: переводит имена в адреса.</a:t>
            </a:r>
          </a:p>
          <a:p>
            <a:r>
              <a:rPr lang="ru-RU" dirty="0"/>
              <a:t>Пример: google.com → 142.250.186.142.</a:t>
            </a:r>
          </a:p>
        </p:txBody>
      </p:sp>
      <p:pic>
        <p:nvPicPr>
          <p:cNvPr id="14340" name="Picture 4" descr="Picture background">
            <a:extLst>
              <a:ext uri="{FF2B5EF4-FFF2-40B4-BE49-F238E27FC236}">
                <a16:creationId xmlns:a16="http://schemas.microsoft.com/office/drawing/2014/main" id="{6B3CDCA9-2A5C-C23E-B441-D043A925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92" y="1027906"/>
            <a:ext cx="6015660" cy="534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4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F8668-2937-ABD0-5D0F-2F54BD47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обсуждения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C3FA1-F7D4-E3BB-F5A1-5861721C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Зачем данные разбиваются на пакеты, а не отправляются одним куском? 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Чтобы быстрее передавать по разным маршрутам и не потерять всё сообщение при сбое.</a:t>
            </a:r>
          </a:p>
          <a:p>
            <a:r>
              <a:rPr lang="ru-RU" dirty="0"/>
              <a:t>Почему TCP и IP нужны вместе?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IP говорит «куда отправить», TCP проверяет «дошло ли». Без TCP пакеты могли бы потеряться.</a:t>
            </a:r>
          </a:p>
          <a:p>
            <a:r>
              <a:rPr lang="ru-RU" dirty="0"/>
              <a:t>Почему без DNS было бы трудно пользоваться Интернетом?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Пришлось бы запоминать IP-адреса, а не имена сайтов.</a:t>
            </a:r>
          </a:p>
        </p:txBody>
      </p:sp>
    </p:spTree>
    <p:extLst>
      <p:ext uri="{BB962C8B-B14F-4D97-AF65-F5344CB8AC3E}">
        <p14:creationId xmlns:p14="http://schemas.microsoft.com/office/powerpoint/2010/main" val="4178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60BC2-DB5E-B9A8-7CA8-18B06DB0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выхода в интернет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CC0EBE-91FB-EFE3-95D8-DC6D5D9A3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9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70EB9-F917-F04A-05C5-65EC4C4E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Модемное подключение (</a:t>
            </a:r>
            <a:r>
              <a:rPr lang="en-US" dirty="0"/>
              <a:t>Dial-up)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08B30-D8B7-5D95-FF92-C27B0CCE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Первые домашние подключения (1990-е).</a:t>
            </a:r>
          </a:p>
          <a:p>
            <a:r>
              <a:rPr lang="ru-RU" dirty="0"/>
              <a:t>Через телефонную линию, набирался номер провайдера.</a:t>
            </a:r>
          </a:p>
          <a:p>
            <a:r>
              <a:rPr lang="ru-RU" dirty="0"/>
              <a:t>Скорость — до 56 Кбит/с, при звонке линия занята.</a:t>
            </a:r>
          </a:p>
        </p:txBody>
      </p:sp>
      <p:pic>
        <p:nvPicPr>
          <p:cNvPr id="15363" name="Picture 3" descr="Picture background">
            <a:extLst>
              <a:ext uri="{FF2B5EF4-FFF2-40B4-BE49-F238E27FC236}">
                <a16:creationId xmlns:a16="http://schemas.microsoft.com/office/drawing/2014/main" id="{534182FD-9C34-B38A-E5FF-F29E32ED7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7"/>
          <a:stretch/>
        </p:blipFill>
        <p:spPr bwMode="auto">
          <a:xfrm>
            <a:off x="2204003" y="3780744"/>
            <a:ext cx="7297806" cy="23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5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16AF9-38EB-92C2-8160-0E31737A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интернет?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CF4A7-F816-C2F4-F704-27B8065DD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Интернет — это </a:t>
            </a:r>
            <a:r>
              <a:rPr lang="ru-RU" b="1" dirty="0"/>
              <a:t>огромная глобальная сеть</a:t>
            </a:r>
            <a:r>
              <a:rPr lang="ru-RU" dirty="0"/>
              <a:t>, объединяющая миллионы компьютеров и устройств.</a:t>
            </a:r>
            <a:br>
              <a:rPr lang="ru-RU" dirty="0"/>
            </a:br>
            <a:r>
              <a:rPr lang="ru-RU" dirty="0"/>
              <a:t>Они </a:t>
            </a:r>
            <a:r>
              <a:rPr lang="ru-RU" b="1" dirty="0"/>
              <a:t>обмениваются данными</a:t>
            </a:r>
            <a:r>
              <a:rPr lang="ru-RU" dirty="0"/>
              <a:t> по единым правилам — </a:t>
            </a:r>
            <a:r>
              <a:rPr lang="ru-RU" b="1" dirty="0"/>
              <a:t>протоколам</a:t>
            </a:r>
            <a:r>
              <a:rPr lang="ru-RU" dirty="0"/>
              <a:t>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1D1A05B-97F5-17F1-01FF-F9D2CC1EF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69" y="2826025"/>
            <a:ext cx="3849757" cy="38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BC35-27A4-D32C-881D-1F8D534A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DSL (ADSL - </a:t>
            </a:r>
            <a:r>
              <a:rPr lang="en-US" b="1" i="0" dirty="0">
                <a:solidFill>
                  <a:srgbClr val="333333"/>
                </a:solidFill>
                <a:effectLst/>
                <a:latin typeface="YS Text"/>
              </a:rPr>
              <a:t>Asymmetric Digital Subscriber Line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30F87-454D-3E87-78C3-C8FBEC6D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Интернет по телефонным проводам, но без занятости линии.</a:t>
            </a:r>
            <a:endParaRPr lang="en-US" dirty="0"/>
          </a:p>
          <a:p>
            <a:r>
              <a:rPr lang="ru-RU" dirty="0"/>
              <a:t>Скорости выше — десятки Мбит/с.</a:t>
            </a:r>
            <a:endParaRPr lang="en-US" dirty="0"/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3F0FB970-8A1D-7436-0819-7E04992A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68" y="3191370"/>
            <a:ext cx="5067093" cy="33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4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69A7B-FF1A-C495-7F11-5554E95A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Кабельный Интернет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CDDC8-33B8-A191-D89D-710B9527E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Использует кабель телевидения.</a:t>
            </a:r>
            <a:endParaRPr lang="en-US" dirty="0"/>
          </a:p>
          <a:p>
            <a:r>
              <a:rPr lang="ru-RU" dirty="0"/>
              <a:t>Высокие скорости, стабильность.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C832C15D-F649-030A-5D16-40CB21F6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91" y="1419225"/>
            <a:ext cx="3171825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34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B9386-28DC-A8E4-5EC6-72D0394B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Оптоволоконное подключение (</a:t>
            </a:r>
            <a:r>
              <a:rPr lang="en-US" dirty="0" err="1"/>
              <a:t>FTTx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6EEED-B102-A3DB-C586-4E244745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3696" cy="4351338"/>
          </a:xfrm>
        </p:spPr>
        <p:txBody>
          <a:bodyPr/>
          <a:lstStyle/>
          <a:p>
            <a:r>
              <a:rPr lang="ru-RU" dirty="0"/>
              <a:t>Самый быстрый способ: скорость до 1 Гбит/с и выше.</a:t>
            </a:r>
            <a:endParaRPr lang="en-US" dirty="0"/>
          </a:p>
          <a:p>
            <a:r>
              <a:rPr lang="ru-RU" dirty="0"/>
              <a:t>Волокно до дома или квартиры.</a:t>
            </a:r>
            <a:endParaRPr lang="en-US" dirty="0"/>
          </a:p>
          <a:p>
            <a:r>
              <a:rPr lang="ru-RU" dirty="0"/>
              <a:t>Не боится помех, надежно.</a:t>
            </a:r>
          </a:p>
        </p:txBody>
      </p:sp>
      <p:pic>
        <p:nvPicPr>
          <p:cNvPr id="18434" name="Picture 2" descr="Picture background">
            <a:extLst>
              <a:ext uri="{FF2B5EF4-FFF2-40B4-BE49-F238E27FC236}">
                <a16:creationId xmlns:a16="http://schemas.microsoft.com/office/drawing/2014/main" id="{A4CCA3FD-2C1E-8951-AF7A-C7EAAC52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70" y="1740370"/>
            <a:ext cx="6213682" cy="46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icture background">
            <a:extLst>
              <a:ext uri="{FF2B5EF4-FFF2-40B4-BE49-F238E27FC236}">
                <a16:creationId xmlns:a16="http://schemas.microsoft.com/office/drawing/2014/main" id="{86397D36-E1DB-F2AD-E7FC-4665C6CBF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61" y="4234070"/>
            <a:ext cx="3847149" cy="24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07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1396A-599C-9E48-8C74-CF32AE44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Беспроводной доступ (</a:t>
            </a:r>
            <a:r>
              <a:rPr lang="en-US" dirty="0"/>
              <a:t>Wi-Fi)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5C378-8AD8-1F40-952F-041A2BCD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Wi</a:t>
            </a:r>
            <a:r>
              <a:rPr lang="ru-RU" dirty="0"/>
              <a:t>-Fi сам по себе не Интернет, а раздача внутри дома.</a:t>
            </a:r>
            <a:endParaRPr lang="en-US" dirty="0"/>
          </a:p>
          <a:p>
            <a:r>
              <a:rPr lang="ru-RU" dirty="0"/>
              <a:t>Подключается к проводному Интернету и делится по воздуху.</a:t>
            </a:r>
          </a:p>
        </p:txBody>
      </p:sp>
      <p:pic>
        <p:nvPicPr>
          <p:cNvPr id="19459" name="Picture 3" descr="Picture background">
            <a:extLst>
              <a:ext uri="{FF2B5EF4-FFF2-40B4-BE49-F238E27FC236}">
                <a16:creationId xmlns:a16="http://schemas.microsoft.com/office/drawing/2014/main" id="{A68280B4-355D-F83B-791E-C2A5D06A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31" y="2859408"/>
            <a:ext cx="6163917" cy="36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64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8B7DB-2552-8B14-4E76-B4FFB4D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Мобильный Интернет (3G / 4G / 5G)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D04E9-82A4-F10A-0040-7893C7F3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71122" cy="4351338"/>
          </a:xfrm>
        </p:spPr>
        <p:txBody>
          <a:bodyPr/>
          <a:lstStyle/>
          <a:p>
            <a:r>
              <a:rPr lang="ru-RU" dirty="0"/>
              <a:t>Интернет через сотовые сети.</a:t>
            </a:r>
            <a:endParaRPr lang="en-US" dirty="0"/>
          </a:p>
          <a:p>
            <a:r>
              <a:rPr lang="ru-RU" dirty="0"/>
              <a:t>Работает на телефонах и модемах.</a:t>
            </a:r>
            <a:endParaRPr lang="en-US" dirty="0"/>
          </a:p>
          <a:p>
            <a:r>
              <a:rPr lang="ru-RU" dirty="0"/>
              <a:t>5G — сверхскорости и минимальная задержка.</a:t>
            </a: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CEADE892-4971-6EF0-18E1-8D6F5E8E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886986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0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15A53-17F6-EF2C-6450-CDA41994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Спутниковый Интернет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1102A-BBC9-102F-3D47-CF28B624E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1" y="1825625"/>
            <a:ext cx="3690731" cy="4351338"/>
          </a:xfrm>
        </p:spPr>
        <p:txBody>
          <a:bodyPr>
            <a:normAutofit/>
          </a:bodyPr>
          <a:lstStyle/>
          <a:p>
            <a:r>
              <a:rPr lang="ru-RU" dirty="0"/>
              <a:t>Подключение через спутник.</a:t>
            </a:r>
            <a:endParaRPr lang="en-US" dirty="0"/>
          </a:p>
          <a:p>
            <a:r>
              <a:rPr lang="ru-RU" dirty="0"/>
              <a:t>Работает в отдалённых местах, где нет кабеля и вышек.</a:t>
            </a:r>
            <a:endParaRPr lang="en-US" dirty="0"/>
          </a:p>
          <a:p>
            <a:r>
              <a:rPr lang="ru-RU" dirty="0"/>
              <a:t>Минус: задержка сигнала, но охватывает почти всю Землю.</a:t>
            </a:r>
          </a:p>
        </p:txBody>
      </p:sp>
      <p:pic>
        <p:nvPicPr>
          <p:cNvPr id="21506" name="Picture 2" descr="Picture background">
            <a:extLst>
              <a:ext uri="{FF2B5EF4-FFF2-40B4-BE49-F238E27FC236}">
                <a16:creationId xmlns:a16="http://schemas.microsoft.com/office/drawing/2014/main" id="{BA38FE02-1AE7-76A1-F271-8667E27D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97" y="1690688"/>
            <a:ext cx="74594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87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631E1-635C-0CF4-C6A3-7FE1904D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Устройства для связи с Интернетом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130E18-FC64-A3A9-29FB-18F72C456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0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7C396-34E1-CA17-B169-D0F68CC1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Сетевой адаптер (</a:t>
            </a:r>
            <a:r>
              <a:rPr lang="en-US" dirty="0"/>
              <a:t>NIC)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E13B4-70E1-8B0F-DB98-074DD529E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Встроен в компьютер, ноутбук или телефон.</a:t>
            </a:r>
          </a:p>
          <a:p>
            <a:r>
              <a:rPr lang="ru-RU" dirty="0"/>
              <a:t>Бывает для кабеля (Ethernet) и беспроводной связи (</a:t>
            </a:r>
            <a:r>
              <a:rPr lang="ru-RU" dirty="0" err="1"/>
              <a:t>Wi</a:t>
            </a:r>
            <a:r>
              <a:rPr lang="ru-RU" dirty="0"/>
              <a:t>-Fi).</a:t>
            </a:r>
          </a:p>
        </p:txBody>
      </p:sp>
      <p:pic>
        <p:nvPicPr>
          <p:cNvPr id="22530" name="Picture 2" descr="Picture background">
            <a:extLst>
              <a:ext uri="{FF2B5EF4-FFF2-40B4-BE49-F238E27FC236}">
                <a16:creationId xmlns:a16="http://schemas.microsoft.com/office/drawing/2014/main" id="{4D534BF1-9725-DB81-46B6-A1FC3BAB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9" y="3198710"/>
            <a:ext cx="5592417" cy="297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4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D7A7D-0039-4E63-88ED-92FBA4D1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1"/>
            <a:ext cx="10515600" cy="1325563"/>
          </a:xfrm>
        </p:spPr>
        <p:txBody>
          <a:bodyPr/>
          <a:lstStyle/>
          <a:p>
            <a:r>
              <a:rPr lang="ru-RU" dirty="0"/>
              <a:t>Модем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C32E-4193-C1D1-2F32-F8FF7D7E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429"/>
            <a:ext cx="10515600" cy="672410"/>
          </a:xfrm>
        </p:spPr>
        <p:txBody>
          <a:bodyPr/>
          <a:lstStyle/>
          <a:p>
            <a:r>
              <a:rPr lang="ru-RU" dirty="0"/>
              <a:t>Преобразует сигнал провайдера в цифровой для компьютера.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CDB83D8-FFE5-1F4B-DFC6-2B7DCE20A8DD}"/>
              </a:ext>
            </a:extLst>
          </p:cNvPr>
          <p:cNvSpPr txBox="1">
            <a:spLocks/>
          </p:cNvSpPr>
          <p:nvPr/>
        </p:nvSpPr>
        <p:spPr>
          <a:xfrm>
            <a:off x="838200" y="13775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Маршрутизатор (роутер)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C0D327-BE64-2CAD-3F17-5FC81DBB67C8}"/>
              </a:ext>
            </a:extLst>
          </p:cNvPr>
          <p:cNvSpPr txBox="1">
            <a:spLocks/>
          </p:cNvSpPr>
          <p:nvPr/>
        </p:nvSpPr>
        <p:spPr>
          <a:xfrm>
            <a:off x="838200" y="2400730"/>
            <a:ext cx="10515600" cy="1262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Создает и управляет вашей сетью. Он назначает отдельные пути (или «маршруты») каждому из ваших устройств. Он также контролирует данные, входящие и исходящие из вашей сети.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95E6867-9015-D750-9790-123DC1D3E799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Коммутатор(свитч)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F09317C-69E9-DE49-E6C9-2EE3845D84F3}"/>
              </a:ext>
            </a:extLst>
          </p:cNvPr>
          <p:cNvSpPr txBox="1">
            <a:spLocks/>
          </p:cNvSpPr>
          <p:nvPr/>
        </p:nvSpPr>
        <p:spPr>
          <a:xfrm>
            <a:off x="838200" y="4502528"/>
            <a:ext cx="10515600" cy="672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Увеличивает количество портов для кабельного подключения.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40B64E-CEAD-0CEC-433E-47FD5834EF25}"/>
              </a:ext>
            </a:extLst>
          </p:cNvPr>
          <p:cNvSpPr txBox="1">
            <a:spLocks/>
          </p:cNvSpPr>
          <p:nvPr/>
        </p:nvSpPr>
        <p:spPr>
          <a:xfrm>
            <a:off x="838200" y="4817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Беспроводная точка доступа (</a:t>
            </a:r>
            <a:r>
              <a:rPr lang="ru-RU" dirty="0" err="1"/>
              <a:t>Wi</a:t>
            </a:r>
            <a:r>
              <a:rPr lang="ru-RU" dirty="0"/>
              <a:t>-Fi AP)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33E1705-D845-81A5-8740-BDCB57F2BB4B}"/>
              </a:ext>
            </a:extLst>
          </p:cNvPr>
          <p:cNvSpPr txBox="1">
            <a:spLocks/>
          </p:cNvSpPr>
          <p:nvPr/>
        </p:nvSpPr>
        <p:spPr>
          <a:xfrm>
            <a:off x="838200" y="5891193"/>
            <a:ext cx="10515600" cy="672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Транслирует ваше соединение по беспроводной сети. </a:t>
            </a:r>
          </a:p>
        </p:txBody>
      </p:sp>
    </p:spTree>
    <p:extLst>
      <p:ext uri="{BB962C8B-B14F-4D97-AF65-F5344CB8AC3E}">
        <p14:creationId xmlns:p14="http://schemas.microsoft.com/office/powerpoint/2010/main" val="3458332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A65C1F1-DFA3-F717-A4EF-41BD954AE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5104"/>
            <a:ext cx="6347791" cy="63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3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83613-A2C9-9287-C3D5-3498AD48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нужен интернет?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B5072-BCCC-77E8-8E1C-0B57C6E4E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8774" cy="4351338"/>
          </a:xfrm>
        </p:spPr>
        <p:txBody>
          <a:bodyPr/>
          <a:lstStyle/>
          <a:p>
            <a:r>
              <a:rPr lang="ru-RU" dirty="0"/>
              <a:t>Общение: соцсети, чаты.</a:t>
            </a:r>
          </a:p>
          <a:p>
            <a:r>
              <a:rPr lang="ru-RU" dirty="0"/>
              <a:t>Учёба: поиск информации, онлайн-курсы.</a:t>
            </a:r>
          </a:p>
          <a:p>
            <a:r>
              <a:rPr lang="ru-RU" dirty="0"/>
              <a:t>Развлечения: видео, музыка, игры.</a:t>
            </a:r>
          </a:p>
          <a:p>
            <a:r>
              <a:rPr lang="ru-RU" dirty="0"/>
              <a:t>Работа: электронная почта, видеосвязь.</a:t>
            </a:r>
          </a:p>
        </p:txBody>
      </p:sp>
      <p:pic>
        <p:nvPicPr>
          <p:cNvPr id="2051" name="Picture 3" descr="Picture background">
            <a:extLst>
              <a:ext uri="{FF2B5EF4-FFF2-40B4-BE49-F238E27FC236}">
                <a16:creationId xmlns:a16="http://schemas.microsoft.com/office/drawing/2014/main" id="{9C4AB30A-F48C-01AE-DC6A-6E0B5CAE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3" y="1825625"/>
            <a:ext cx="4864159" cy="32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1E13D-ED4D-638A-A977-FCA24C79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порты и модули</a:t>
            </a:r>
          </a:p>
        </p:txBody>
      </p:sp>
      <p:pic>
        <p:nvPicPr>
          <p:cNvPr id="27650" name="Picture 2" descr="Picture background">
            <a:extLst>
              <a:ext uri="{FF2B5EF4-FFF2-40B4-BE49-F238E27FC236}">
                <a16:creationId xmlns:a16="http://schemas.microsoft.com/office/drawing/2014/main" id="{DFD41D43-8F56-CE91-93C3-BAA0CECA4D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78" y="3662861"/>
            <a:ext cx="66770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67EF73FA-2F8F-0A8D-7B12-396BCBC5724E}"/>
              </a:ext>
            </a:extLst>
          </p:cNvPr>
          <p:cNvSpPr txBox="1">
            <a:spLocks/>
          </p:cNvSpPr>
          <p:nvPr/>
        </p:nvSpPr>
        <p:spPr>
          <a:xfrm>
            <a:off x="785190" y="1824261"/>
            <a:ext cx="10515600" cy="1262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WAN-порт — подключение к провайдеру.</a:t>
            </a:r>
          </a:p>
          <a:p>
            <a:r>
              <a:rPr lang="ru-RU" dirty="0"/>
              <a:t>LAN-порты — кабельные соединения для компьютеров.</a:t>
            </a:r>
          </a:p>
        </p:txBody>
      </p:sp>
    </p:spTree>
    <p:extLst>
      <p:ext uri="{BB962C8B-B14F-4D97-AF65-F5344CB8AC3E}">
        <p14:creationId xmlns:p14="http://schemas.microsoft.com/office/powerpoint/2010/main" val="411637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E315A-65C4-1938-0B54-8DFCA18A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маршрутизатора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0108E-FF74-B581-2865-7FCF2B8A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Маршрутизация: отправляет пакеты по нужному пути.</a:t>
            </a:r>
          </a:p>
          <a:p>
            <a:r>
              <a:rPr lang="ru-RU" dirty="0"/>
              <a:t>NAT: один публичный IP для всех устройств дома.</a:t>
            </a:r>
          </a:p>
          <a:p>
            <a:r>
              <a:rPr lang="ru-RU" dirty="0"/>
              <a:t>DHCP: выдаёт IP-адреса устройствам автоматически.</a:t>
            </a:r>
          </a:p>
          <a:p>
            <a:r>
              <a:rPr lang="ru-RU" dirty="0" err="1"/>
              <a:t>Wi</a:t>
            </a:r>
            <a:r>
              <a:rPr lang="ru-RU" dirty="0"/>
              <a:t>-Fi: создаёт беспроводную сеть.</a:t>
            </a:r>
          </a:p>
          <a:p>
            <a:r>
              <a:rPr lang="ru-RU" dirty="0"/>
              <a:t>Firewall: фильтрует нежелательный трафик.</a:t>
            </a:r>
          </a:p>
        </p:txBody>
      </p:sp>
      <p:pic>
        <p:nvPicPr>
          <p:cNvPr id="6" name="Рисунок 5" descr="Изображение выглядит как текст, снимок экрана, дизайн, маршрутизат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3ED5F8-9FEE-F36D-AFEA-0271EBEF6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69" y="1592884"/>
            <a:ext cx="4899991" cy="48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76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96825-D151-981E-96AD-5FF8CF52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маршрутизатора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525EE-4484-5B58-B640-E269617E8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825625"/>
            <a:ext cx="5685183" cy="4773958"/>
          </a:xfrm>
        </p:spPr>
        <p:txBody>
          <a:bodyPr>
            <a:normAutofit/>
          </a:bodyPr>
          <a:lstStyle/>
          <a:p>
            <a:r>
              <a:rPr lang="ru-RU" dirty="0"/>
              <a:t>Подключите кабель провайдера к WAN-порту роутера.</a:t>
            </a:r>
          </a:p>
          <a:p>
            <a:r>
              <a:rPr lang="ru-RU" dirty="0"/>
              <a:t>Подключите компьютер к LAN-порту или к </a:t>
            </a:r>
            <a:r>
              <a:rPr lang="ru-RU" dirty="0" err="1"/>
              <a:t>Wi</a:t>
            </a:r>
            <a:r>
              <a:rPr lang="ru-RU" dirty="0"/>
              <a:t>-Fi.</a:t>
            </a:r>
          </a:p>
          <a:p>
            <a:r>
              <a:rPr lang="ru-RU" dirty="0"/>
              <a:t>Включите питание роутера.</a:t>
            </a:r>
          </a:p>
          <a:p>
            <a:r>
              <a:rPr lang="ru-RU" dirty="0"/>
              <a:t>В браузере откройте адрес: 192.168.0.1 или 192.168.1.1.</a:t>
            </a:r>
          </a:p>
          <a:p>
            <a:r>
              <a:rPr lang="ru-RU" dirty="0"/>
              <a:t>Введите логин и пароль (обычно </a:t>
            </a:r>
            <a:r>
              <a:rPr lang="ru-RU" dirty="0" err="1"/>
              <a:t>admin</a:t>
            </a:r>
            <a:r>
              <a:rPr lang="ru-RU" dirty="0"/>
              <a:t>/</a:t>
            </a:r>
            <a:r>
              <a:rPr lang="ru-RU" dirty="0" err="1"/>
              <a:t>admin</a:t>
            </a:r>
            <a:r>
              <a:rPr lang="ru-RU" dirty="0"/>
              <a:t> или указаны на корпусе).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DF782A-3DFB-1413-260C-0C3D35C26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8" t="2462" r="2335" b="4386"/>
          <a:stretch/>
        </p:blipFill>
        <p:spPr>
          <a:xfrm>
            <a:off x="6096000" y="2237332"/>
            <a:ext cx="5975491" cy="29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7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9082D1-A608-8E12-6808-97C2734C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IP-</a:t>
            </a:r>
            <a:r>
              <a:rPr lang="ru-RU" dirty="0"/>
              <a:t>адреса и маска сети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AB0BC0-92F7-EEBC-0D72-DC218B5CA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52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87567D-87B3-E9B8-DF6C-8E59B1CB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IP-</a:t>
            </a:r>
            <a:r>
              <a:rPr lang="ru-RU" dirty="0"/>
              <a:t>адрес?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5EA980B-1672-09E2-48DD-04402981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ru-RU" dirty="0"/>
              <a:t>Уникальный адрес устройства в сети.</a:t>
            </a:r>
          </a:p>
          <a:p>
            <a:r>
              <a:rPr lang="ru-RU" dirty="0"/>
              <a:t>IPv4: четыре числа через точки (например, 192.168.0.1).</a:t>
            </a:r>
          </a:p>
          <a:p>
            <a:r>
              <a:rPr lang="ru-RU" dirty="0"/>
              <a:t>IPv6: длинные адреса для миллиардов устройств.</a:t>
            </a:r>
          </a:p>
        </p:txBody>
      </p:sp>
      <p:sp>
        <p:nvSpPr>
          <p:cNvPr id="6" name="AutoShape 2" descr="Picture background">
            <a:extLst>
              <a:ext uri="{FF2B5EF4-FFF2-40B4-BE49-F238E27FC236}">
                <a16:creationId xmlns:a16="http://schemas.microsoft.com/office/drawing/2014/main" id="{E19C6DDA-6F60-A00D-A805-4E521B5022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0476C6-79EE-7528-F44A-21C58718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631" y="1734024"/>
            <a:ext cx="6436838" cy="42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81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A215B-A7B9-B8A5-31F1-238E40E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чего нужен </a:t>
            </a:r>
            <a:r>
              <a:rPr lang="en-US" dirty="0"/>
              <a:t>IP-</a:t>
            </a:r>
            <a:r>
              <a:rPr lang="ru-RU" dirty="0"/>
              <a:t>адрес?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888E4-AD62-9C9E-FC5F-485FDC67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данные знали, куда доставить информацию.</a:t>
            </a:r>
          </a:p>
          <a:p>
            <a:r>
              <a:rPr lang="ru-RU" dirty="0"/>
              <a:t>Без адреса пакеты «потеряются».</a:t>
            </a:r>
          </a:p>
        </p:txBody>
      </p:sp>
      <p:pic>
        <p:nvPicPr>
          <p:cNvPr id="25603" name="Picture 3" descr="Picture background">
            <a:extLst>
              <a:ext uri="{FF2B5EF4-FFF2-40B4-BE49-F238E27FC236}">
                <a16:creationId xmlns:a16="http://schemas.microsoft.com/office/drawing/2014/main" id="{2BEDBC2A-F301-81E5-D2BD-A8F95E0C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94" y="2972594"/>
            <a:ext cx="4598012" cy="33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33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F7791-6B8F-7F2C-1512-1071D456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Публичные и приватные </a:t>
            </a:r>
            <a:r>
              <a:rPr lang="en-US" dirty="0"/>
              <a:t>IP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04511-652A-B1EB-3CB8-E6441348D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Публичный IP — виден в Интернете (от провайдера).</a:t>
            </a:r>
          </a:p>
          <a:p>
            <a:r>
              <a:rPr lang="ru-RU" dirty="0"/>
              <a:t>Приватный IP — для устройств в доме (192.168.x.x).</a:t>
            </a:r>
          </a:p>
          <a:p>
            <a:r>
              <a:rPr lang="ru-RU" dirty="0"/>
              <a:t>Роутер делает </a:t>
            </a:r>
            <a:r>
              <a:rPr lang="ru-RU" b="1" dirty="0"/>
              <a:t>NAT </a:t>
            </a:r>
            <a:r>
              <a:rPr lang="en-US" b="1" dirty="0"/>
              <a:t>(Network Address Translation)</a:t>
            </a:r>
            <a:r>
              <a:rPr lang="ru-RU" dirty="0"/>
              <a:t>, чтобы все устройства работали через один публичный IP.</a:t>
            </a:r>
          </a:p>
        </p:txBody>
      </p:sp>
      <p:pic>
        <p:nvPicPr>
          <p:cNvPr id="26626" name="Picture 2" descr="Picture background">
            <a:extLst>
              <a:ext uri="{FF2B5EF4-FFF2-40B4-BE49-F238E27FC236}">
                <a16:creationId xmlns:a16="http://schemas.microsoft.com/office/drawing/2014/main" id="{E5E6EA58-B3E5-73E7-2101-34E9DC87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1" y="3725856"/>
            <a:ext cx="7116417" cy="28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28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FE1BC-0A14-D743-13CE-F13254BD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маска сети?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13CBF-4EC1-B93D-0BAA-D678A1554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5836"/>
          </a:xfrm>
        </p:spPr>
        <p:txBody>
          <a:bodyPr/>
          <a:lstStyle/>
          <a:p>
            <a:r>
              <a:rPr lang="ru-RU" dirty="0"/>
              <a:t>Делит IP-адрес на часть сети и часть устройства.</a:t>
            </a:r>
          </a:p>
          <a:p>
            <a:r>
              <a:rPr lang="ru-RU" dirty="0"/>
              <a:t>Пример: 255.255.255.0 (или /24).</a:t>
            </a:r>
          </a:p>
          <a:p>
            <a:r>
              <a:rPr lang="ru-RU" dirty="0"/>
              <a:t>Помогает понять, какие устройства «соседи» в одной сети.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90278-85CA-AD28-3965-0EE8B7198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01" y="3512667"/>
            <a:ext cx="10925997" cy="1582793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91CB83E5-F36D-C07F-3223-FFAEA4654080}"/>
              </a:ext>
            </a:extLst>
          </p:cNvPr>
          <p:cNvSpPr txBox="1">
            <a:spLocks/>
          </p:cNvSpPr>
          <p:nvPr/>
        </p:nvSpPr>
        <p:spPr>
          <a:xfrm>
            <a:off x="838199" y="5040117"/>
            <a:ext cx="10515600" cy="174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Адрес сети 192.168.1.0</a:t>
            </a:r>
          </a:p>
          <a:p>
            <a:r>
              <a:rPr lang="ru-RU" dirty="0"/>
              <a:t>Доступные устройства: 192.168.1.1 – 192.168.1.254 </a:t>
            </a:r>
          </a:p>
        </p:txBody>
      </p:sp>
    </p:spTree>
    <p:extLst>
      <p:ext uri="{BB962C8B-B14F-4D97-AF65-F5344CB8AC3E}">
        <p14:creationId xmlns:p14="http://schemas.microsoft.com/office/powerpoint/2010/main" val="3512904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82C2CDA-39F3-4636-3B43-438A030F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Администрирование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9E15B9-94D3-C9A7-1360-360E2E2BF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32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AED02-4DF4-6FC6-CF7A-C2BDA881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94583" cy="1325563"/>
          </a:xfrm>
        </p:spPr>
        <p:txBody>
          <a:bodyPr/>
          <a:lstStyle/>
          <a:p>
            <a:r>
              <a:rPr lang="ru-RU" dirty="0"/>
              <a:t>Как узнать свой локальный </a:t>
            </a:r>
            <a:r>
              <a:rPr lang="en-US" dirty="0" err="1"/>
              <a:t>ip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A3D5598-C60B-B412-9EFD-1C99C3DA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9087" cy="4351338"/>
          </a:xfrm>
        </p:spPr>
        <p:txBody>
          <a:bodyPr/>
          <a:lstStyle/>
          <a:p>
            <a:r>
              <a:rPr lang="ru-RU" dirty="0"/>
              <a:t>Открыть консоль и написать </a:t>
            </a:r>
            <a:r>
              <a:rPr lang="en-US" b="1" dirty="0"/>
              <a:t>ipconfig</a:t>
            </a:r>
            <a:endParaRPr lang="ru-RU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AA8A84-BB5A-0CD7-44EE-E332B3474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923" y="779463"/>
            <a:ext cx="5844605" cy="57134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0CF129-3E84-466C-8103-5D5A18B7E950}"/>
              </a:ext>
            </a:extLst>
          </p:cNvPr>
          <p:cNvSpPr/>
          <p:nvPr/>
        </p:nvSpPr>
        <p:spPr>
          <a:xfrm>
            <a:off x="8945217" y="5214729"/>
            <a:ext cx="1225827" cy="165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9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87AB8-51C4-4360-7CDB-5559821E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 Интернет?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BD3E2-1BFA-4DF9-FE4B-A0F3CAA69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931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Представьте Интернет как </a:t>
            </a:r>
            <a:r>
              <a:rPr lang="ru-RU" b="1" dirty="0"/>
              <a:t>сеть дорог и городов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Города → компьютеры или серверы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Дороги → каналы связи (кабели, беспроводные линии)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Автомобили → пакеты данных, которые везут «груз» (информацию)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Развилки → маршрутизаторы, которые направляют пакеты дальше</a:t>
            </a:r>
            <a:r>
              <a:rPr lang="ru-RU" dirty="0"/>
              <a:t>.</a:t>
            </a:r>
          </a:p>
          <a:p>
            <a:r>
              <a:rPr lang="ru-RU" b="1" dirty="0"/>
              <a:t>Как это работает:</a:t>
            </a:r>
            <a:br>
              <a:rPr lang="ru-RU" dirty="0"/>
            </a:br>
            <a:r>
              <a:rPr lang="ru-RU" dirty="0"/>
              <a:t>Пакеты (машины) движутся по дорогам между городами (устройствами), иногда разными маршрутами, чтобы достичь нужного адреса.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07A573-DE8A-A5B0-3329-0EA03916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08" y="1517374"/>
            <a:ext cx="4790660" cy="47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AED02-4DF4-6FC6-CF7A-C2BDA881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94583" cy="1325563"/>
          </a:xfrm>
        </p:spPr>
        <p:txBody>
          <a:bodyPr/>
          <a:lstStyle/>
          <a:p>
            <a:r>
              <a:rPr lang="ru-RU" dirty="0"/>
              <a:t>Как узнать свой публичный </a:t>
            </a:r>
            <a:r>
              <a:rPr lang="en-US" dirty="0" err="1"/>
              <a:t>ip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A3D5598-C60B-B412-9EFD-1C99C3DA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8930" cy="4351338"/>
          </a:xfrm>
        </p:spPr>
        <p:txBody>
          <a:bodyPr/>
          <a:lstStyle/>
          <a:p>
            <a:r>
              <a:rPr lang="ru-RU" dirty="0"/>
              <a:t>Открыть консоль и написать </a:t>
            </a:r>
            <a:r>
              <a:rPr lang="en-US" b="1" dirty="0"/>
              <a:t>curl ident.me</a:t>
            </a:r>
          </a:p>
          <a:p>
            <a:r>
              <a:rPr lang="ru-RU" dirty="0"/>
              <a:t>Зайти на сайт </a:t>
            </a:r>
            <a:r>
              <a:rPr lang="en-US" b="1" dirty="0"/>
              <a:t>2ip.ru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C6DFD7-168A-1EBA-40B9-18ED5DD7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033" y="1880167"/>
            <a:ext cx="4638177" cy="632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7AE67E-682B-C214-36D0-AA3E2C7B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38" y="3513425"/>
            <a:ext cx="8456663" cy="29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74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AED02-4DF4-6FC6-CF7A-C2BDA881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94583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узнать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ru-RU" dirty="0"/>
              <a:t>по доменному имени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A3D5598-C60B-B412-9EFD-1C99C3DA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825625"/>
            <a:ext cx="4989444" cy="4351338"/>
          </a:xfrm>
        </p:spPr>
        <p:txBody>
          <a:bodyPr/>
          <a:lstStyle/>
          <a:p>
            <a:r>
              <a:rPr lang="ru-RU" dirty="0"/>
              <a:t>Открыть консоль и написать </a:t>
            </a:r>
            <a:r>
              <a:rPr lang="en-US" b="1" dirty="0" err="1"/>
              <a:t>nslookup</a:t>
            </a:r>
            <a:r>
              <a:rPr lang="en-US" b="1" dirty="0"/>
              <a:t> vk.com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8EEEC7-2AB2-884B-5D25-382C9CA7B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72" y="2957362"/>
            <a:ext cx="5497028" cy="3014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DCFEDF-FCA3-6CBA-B5CB-2D5594CF6C64}"/>
              </a:ext>
            </a:extLst>
          </p:cNvPr>
          <p:cNvSpPr txBox="1"/>
          <p:nvPr/>
        </p:nvSpPr>
        <p:spPr>
          <a:xfrm>
            <a:off x="7076662" y="1299054"/>
            <a:ext cx="390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Чтобы корректно отображались русские буквы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BDCE43A-121E-2319-3D86-255DD7DFF16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949687" y="2083884"/>
            <a:ext cx="2126975" cy="11827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13C7BB-5626-A57D-689B-D800CD7FC3B7}"/>
              </a:ext>
            </a:extLst>
          </p:cNvPr>
          <p:cNvSpPr/>
          <p:nvPr/>
        </p:nvSpPr>
        <p:spPr>
          <a:xfrm>
            <a:off x="2423974" y="5506277"/>
            <a:ext cx="2456623" cy="344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85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AED02-4DF4-6FC6-CF7A-C2BDA881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94583" cy="1325563"/>
          </a:xfrm>
        </p:spPr>
        <p:txBody>
          <a:bodyPr>
            <a:normAutofit/>
          </a:bodyPr>
          <a:lstStyle/>
          <a:p>
            <a:r>
              <a:rPr lang="ru-RU" dirty="0"/>
              <a:t>Как узнать время отклика с сайта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A3D5598-C60B-B412-9EFD-1C99C3DA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825625"/>
            <a:ext cx="4989444" cy="4351338"/>
          </a:xfrm>
        </p:spPr>
        <p:txBody>
          <a:bodyPr/>
          <a:lstStyle/>
          <a:p>
            <a:r>
              <a:rPr lang="ru-RU" dirty="0"/>
              <a:t>Открыть консоль и написать </a:t>
            </a:r>
            <a:r>
              <a:rPr lang="en-US" b="1" dirty="0"/>
              <a:t>ping vk.com</a:t>
            </a:r>
            <a:endParaRPr lang="ru-RU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AC4AFA-EBAE-9A77-3DF2-AE9D6EBFC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4" y="2828232"/>
            <a:ext cx="785922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01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7AED02-4DF4-6FC6-CF7A-C2BDA881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70" cy="1325563"/>
          </a:xfrm>
        </p:spPr>
        <p:txBody>
          <a:bodyPr>
            <a:normAutofit/>
          </a:bodyPr>
          <a:lstStyle/>
          <a:p>
            <a:r>
              <a:rPr lang="ru-RU" dirty="0"/>
              <a:t>Как узнать маршрут, по которому идут пакеты с данными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A3D5598-C60B-B412-9EFD-1C99C3DA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825625"/>
            <a:ext cx="4989444" cy="4351338"/>
          </a:xfrm>
        </p:spPr>
        <p:txBody>
          <a:bodyPr/>
          <a:lstStyle/>
          <a:p>
            <a:r>
              <a:rPr lang="ru-RU" dirty="0"/>
              <a:t>Открыть консоль и написать </a:t>
            </a:r>
            <a:r>
              <a:rPr lang="en-US" b="1" dirty="0" err="1"/>
              <a:t>tracert</a:t>
            </a:r>
            <a:r>
              <a:rPr lang="en-US" dirty="0"/>
              <a:t> </a:t>
            </a:r>
            <a:r>
              <a:rPr lang="en-US" b="1" dirty="0"/>
              <a:t>vk.com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CF175-DED4-EA4A-596C-9CCA66B4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046" y="2504660"/>
            <a:ext cx="6839424" cy="35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8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53DFC-D265-B1E7-4481-491FA1F3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E5004-48AF-BEFD-0D78-BA99D669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ru-RU" dirty="0"/>
              <a:t>Интернет — это </a:t>
            </a:r>
            <a:r>
              <a:rPr lang="ru-RU" b="1" dirty="0"/>
              <a:t>основа современной жизни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Понимание его принципов помогает </a:t>
            </a:r>
            <a:r>
              <a:rPr lang="ru-RU" b="1" dirty="0"/>
              <a:t>быть грамотным пользователем и решать проблемы самостоятельно</a:t>
            </a:r>
            <a:r>
              <a:rPr lang="ru-RU" dirty="0"/>
              <a:t>.</a:t>
            </a:r>
          </a:p>
        </p:txBody>
      </p:sp>
      <p:pic>
        <p:nvPicPr>
          <p:cNvPr id="30722" name="Picture 2" descr="Picture background">
            <a:extLst>
              <a:ext uri="{FF2B5EF4-FFF2-40B4-BE49-F238E27FC236}">
                <a16:creationId xmlns:a16="http://schemas.microsoft.com/office/drawing/2014/main" id="{9EB85B15-9C42-D1D8-E9AE-F3C24F26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903193"/>
            <a:ext cx="5384524" cy="35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9262E-287F-4969-C75C-A323957E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Интернета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7DFB8-A5D9-C1B5-54F0-547E3073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Объединить все сети мира в одну «сеть-сетей».</a:t>
            </a:r>
          </a:p>
          <a:p>
            <a:r>
              <a:rPr lang="ru-RU" dirty="0"/>
              <a:t>Дать возможность обмениваться данными из любой точки мира.</a:t>
            </a:r>
          </a:p>
        </p:txBody>
      </p:sp>
      <p:pic>
        <p:nvPicPr>
          <p:cNvPr id="4099" name="Picture 3" descr="Picture background">
            <a:extLst>
              <a:ext uri="{FF2B5EF4-FFF2-40B4-BE49-F238E27FC236}">
                <a16:creationId xmlns:a16="http://schemas.microsoft.com/office/drawing/2014/main" id="{CE06463A-8AB8-D6EE-9A1B-8AAE0960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34" y="3223068"/>
            <a:ext cx="7576931" cy="32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4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C7DFD-D00B-0368-7603-8AF7C3DD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возникновения интернета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58D3C4-D325-0034-C2AA-96DF03896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2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C7DFD-D00B-0368-7603-8AF7C3DD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6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1960–1970-е: Зарождение идеи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9F4CE6-5ACA-4163-81B2-C5CD4BD2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65"/>
            <a:ext cx="10515600" cy="2093844"/>
          </a:xfrm>
        </p:spPr>
        <p:txBody>
          <a:bodyPr>
            <a:normAutofit/>
          </a:bodyPr>
          <a:lstStyle/>
          <a:p>
            <a:r>
              <a:rPr lang="ru-RU" dirty="0"/>
              <a:t>1960-е: Идея объединить компьютеры на расстоянии.</a:t>
            </a:r>
          </a:p>
          <a:p>
            <a:r>
              <a:rPr lang="ru-RU" dirty="0"/>
              <a:t>1969: ARPANET — первая сеть, 4 компьютера в университетах США.</a:t>
            </a:r>
          </a:p>
          <a:p>
            <a:r>
              <a:rPr lang="ru-RU" dirty="0"/>
              <a:t>Задача: изучить пакетную передачу данных</a:t>
            </a:r>
          </a:p>
        </p:txBody>
      </p:sp>
      <p:pic>
        <p:nvPicPr>
          <p:cNvPr id="6147" name="Picture 3" descr="Picture background">
            <a:extLst>
              <a:ext uri="{FF2B5EF4-FFF2-40B4-BE49-F238E27FC236}">
                <a16:creationId xmlns:a16="http://schemas.microsoft.com/office/drawing/2014/main" id="{4F976DB6-911A-B462-D2C1-1F360240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39" y="3710609"/>
            <a:ext cx="9124122" cy="29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0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3D379-545C-AA19-0A82-740E1A48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1970-е: Появление протоколов TCP/IP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697BA-5AE2-3C2A-6D4E-D2F384A9E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Нужны единые правила для связи сетей.</a:t>
            </a:r>
          </a:p>
          <a:p>
            <a:r>
              <a:rPr lang="ru-RU" dirty="0"/>
              <a:t>Созданы протоколы TCP и IP (1973–1979).</a:t>
            </a:r>
          </a:p>
          <a:p>
            <a:r>
              <a:rPr lang="ru-RU" dirty="0"/>
              <a:t>Эти правила работают до сих пор!</a:t>
            </a:r>
          </a:p>
          <a:p>
            <a:r>
              <a:rPr lang="ru-RU" dirty="0"/>
              <a:t>В этот же период — электронная почта и первые обмены файлами.</a:t>
            </a:r>
          </a:p>
        </p:txBody>
      </p:sp>
      <p:pic>
        <p:nvPicPr>
          <p:cNvPr id="7171" name="Picture 3" descr="Picture background">
            <a:extLst>
              <a:ext uri="{FF2B5EF4-FFF2-40B4-BE49-F238E27FC236}">
                <a16:creationId xmlns:a16="http://schemas.microsoft.com/office/drawing/2014/main" id="{F1D3E9D2-634C-A141-A375-678ED0D3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01294"/>
            <a:ext cx="6208643" cy="20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C1664-1B5C-E6C2-6B05-0FE4B558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1980-е: Рост и стандартизация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8957A-6061-CD8D-E878-E2407DAF6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1983: ARPANET переходит на TCP/IP — единый язык общения.</a:t>
            </a:r>
          </a:p>
          <a:p>
            <a:r>
              <a:rPr lang="ru-RU" dirty="0"/>
              <a:t>Появляется DNS — система доменных имён (example.com → IP-адрес).</a:t>
            </a:r>
          </a:p>
          <a:p>
            <a:r>
              <a:rPr lang="ru-RU" dirty="0"/>
              <a:t>Начало объединения сетей разных стран.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ED2079E4-FD65-8937-31AA-B70150FA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36" y="3770243"/>
            <a:ext cx="4430369" cy="29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87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1185</Words>
  <Application>Microsoft Office PowerPoint</Application>
  <PresentationFormat>Широкоэкранный</PresentationFormat>
  <Paragraphs>151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Aptos</vt:lpstr>
      <vt:lpstr>Aptos Display</vt:lpstr>
      <vt:lpstr>Arial</vt:lpstr>
      <vt:lpstr>YS Text</vt:lpstr>
      <vt:lpstr>Тема Office</vt:lpstr>
      <vt:lpstr>Интернет и сетевые технологии</vt:lpstr>
      <vt:lpstr>Что такое интернет?</vt:lpstr>
      <vt:lpstr>Зачем нужен интернет?</vt:lpstr>
      <vt:lpstr>Как работает Интернет?</vt:lpstr>
      <vt:lpstr>Основная идея Интернета</vt:lpstr>
      <vt:lpstr>История возникновения интернета</vt:lpstr>
      <vt:lpstr>1960–1970-е: Зарождение идеи</vt:lpstr>
      <vt:lpstr>1970-е: Появление протоколов TCP/IP</vt:lpstr>
      <vt:lpstr>1980-е: Рост и стандартизация</vt:lpstr>
      <vt:lpstr>1990-е: Всемирная паутина и популяризация</vt:lpstr>
      <vt:lpstr>2000–2010-е: Широкополосный и мобильный Интернет</vt:lpstr>
      <vt:lpstr>Современный этап</vt:lpstr>
      <vt:lpstr>Технология «Интернет»</vt:lpstr>
      <vt:lpstr>Пакетная передача данных</vt:lpstr>
      <vt:lpstr>Протоколы TCP/IP</vt:lpstr>
      <vt:lpstr>Адресация и DNS</vt:lpstr>
      <vt:lpstr>Вопросы для обсуждения</vt:lpstr>
      <vt:lpstr>Способы выхода в интернет</vt:lpstr>
      <vt:lpstr>Модемное подключение (Dial-up)</vt:lpstr>
      <vt:lpstr>DSL (ADSL - Asymmetric Digital Subscriber Line)</vt:lpstr>
      <vt:lpstr>Кабельный Интернет</vt:lpstr>
      <vt:lpstr>Оптоволоконное подключение (FTTx)</vt:lpstr>
      <vt:lpstr>Беспроводной доступ (Wi-Fi)</vt:lpstr>
      <vt:lpstr>Мобильный Интернет (3G / 4G / 5G)</vt:lpstr>
      <vt:lpstr>Спутниковый Интернет</vt:lpstr>
      <vt:lpstr>Устройства для связи с Интернетом</vt:lpstr>
      <vt:lpstr>Сетевой адаптер (NIC)</vt:lpstr>
      <vt:lpstr>Модем</vt:lpstr>
      <vt:lpstr>Презентация PowerPoint</vt:lpstr>
      <vt:lpstr>Основные порты и модули</vt:lpstr>
      <vt:lpstr>Функции маршрутизатора</vt:lpstr>
      <vt:lpstr>Настройка маршрутизатора</vt:lpstr>
      <vt:lpstr>IP-адреса и маска сети</vt:lpstr>
      <vt:lpstr>Что такое IP-адрес?</vt:lpstr>
      <vt:lpstr>Для чего нужен IP-адрес?</vt:lpstr>
      <vt:lpstr>Публичные и приватные IP</vt:lpstr>
      <vt:lpstr>Что такое маска сети?</vt:lpstr>
      <vt:lpstr>Администрирование</vt:lpstr>
      <vt:lpstr>Как узнать свой локальный ip?</vt:lpstr>
      <vt:lpstr>Как узнать свой публичный ip?</vt:lpstr>
      <vt:lpstr>Как узнать ip по доменному имени?</vt:lpstr>
      <vt:lpstr>Как узнать время отклика с сайта?</vt:lpstr>
      <vt:lpstr>Как узнать маршрут, по которому идут пакеты с данными?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Kirill</dc:creator>
  <cp:lastModifiedBy>Kirill</cp:lastModifiedBy>
  <cp:revision>6</cp:revision>
  <dcterms:created xsi:type="dcterms:W3CDTF">2025-08-17T03:21:29Z</dcterms:created>
  <dcterms:modified xsi:type="dcterms:W3CDTF">2025-09-09T14:17:06Z</dcterms:modified>
</cp:coreProperties>
</file>