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398" r:id="rId2"/>
    <p:sldId id="400" r:id="rId3"/>
    <p:sldId id="402" r:id="rId4"/>
    <p:sldId id="403" r:id="rId5"/>
    <p:sldId id="401" r:id="rId6"/>
    <p:sldId id="256" r:id="rId7"/>
    <p:sldId id="389" r:id="rId8"/>
    <p:sldId id="324" r:id="rId9"/>
    <p:sldId id="392" r:id="rId10"/>
    <p:sldId id="387" r:id="rId11"/>
    <p:sldId id="393" r:id="rId12"/>
    <p:sldId id="391" r:id="rId13"/>
    <p:sldId id="394" r:id="rId14"/>
    <p:sldId id="395" r:id="rId15"/>
    <p:sldId id="396" r:id="rId16"/>
    <p:sldId id="397" r:id="rId17"/>
    <p:sldId id="404" r:id="rId18"/>
    <p:sldId id="405" r:id="rId19"/>
    <p:sldId id="406" r:id="rId20"/>
    <p:sldId id="407" r:id="rId21"/>
    <p:sldId id="408" r:id="rId22"/>
    <p:sldId id="409" r:id="rId23"/>
    <p:sldId id="285" r:id="rId24"/>
  </p:sldIdLst>
  <p:sldSz cx="9144000" cy="5143500" type="screen16x9"/>
  <p:notesSz cx="6858000" cy="9144000"/>
  <p:embeddedFontLs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Sora ExtraBold" panose="020B0604020202020204" charset="0"/>
      <p:bold r:id="rId30"/>
    </p:embeddedFont>
    <p:embeddedFont>
      <p:font typeface="Figtree" panose="020B0604020202020204" charset="0"/>
      <p:regular r:id="rId31"/>
      <p:bold r:id="rId32"/>
      <p:italic r:id="rId33"/>
      <p:boldItalic r:id="rId34"/>
    </p:embeddedFont>
    <p:embeddedFont>
      <p:font typeface="Sora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4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box.ru/media/code/yazyk-razmetki-markdown-shpargalka-po-sintaksisu-s-primerami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233916" y="1190091"/>
            <a:ext cx="5553036" cy="26719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6600" dirty="0" smtClean="0"/>
              <a:t>Создание собственной библиотеки</a:t>
            </a:r>
            <a:endParaRPr sz="6600"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40" y="331610"/>
            <a:ext cx="7704000" cy="1426305"/>
          </a:xfrm>
        </p:spPr>
        <p:txBody>
          <a:bodyPr/>
          <a:lstStyle/>
          <a:p>
            <a:r>
              <a:rPr lang="ru-RU" sz="4000" dirty="0" smtClean="0"/>
              <a:t>Сортировка выбором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выбором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493" y="1475822"/>
            <a:ext cx="8229600" cy="29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40" y="331610"/>
            <a:ext cx="7704000" cy="1426305"/>
          </a:xfrm>
        </p:spPr>
        <p:txBody>
          <a:bodyPr/>
          <a:lstStyle/>
          <a:p>
            <a:r>
              <a:rPr lang="ru-RU" sz="4000" dirty="0" smtClean="0"/>
              <a:t>Сортировка выбором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9"/>
          </p:nvPr>
        </p:nvSpPr>
        <p:spPr bwMode="auto">
          <a:xfrm>
            <a:off x="406307" y="1355147"/>
            <a:ext cx="7876666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selection_sort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i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imin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i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 +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		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j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imin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			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imin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j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imin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imin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35" y="0"/>
            <a:ext cx="7704000" cy="1426305"/>
          </a:xfrm>
        </p:spPr>
        <p:txBody>
          <a:bodyPr/>
          <a:lstStyle/>
          <a:p>
            <a:r>
              <a:rPr lang="ru-RU" sz="4000" dirty="0" smtClean="0"/>
              <a:t>Сортировка вставками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pic>
        <p:nvPicPr>
          <p:cNvPr id="4" name="вставк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2101" y="823539"/>
            <a:ext cx="6372668" cy="41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35" y="0"/>
            <a:ext cx="7704000" cy="1426305"/>
          </a:xfrm>
        </p:spPr>
        <p:txBody>
          <a:bodyPr/>
          <a:lstStyle/>
          <a:p>
            <a:r>
              <a:rPr lang="ru-RU" sz="4000" dirty="0" smtClean="0"/>
              <a:t>Сортировка вставками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9"/>
          </p:nvPr>
        </p:nvSpPr>
        <p:spPr bwMode="auto">
          <a:xfrm>
            <a:off x="969963" y="1063179"/>
            <a:ext cx="6711453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insertion_sort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j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 -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 +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j -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 +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151" y="1961936"/>
            <a:ext cx="7704000" cy="1426305"/>
          </a:xfrm>
        </p:spPr>
        <p:txBody>
          <a:bodyPr/>
          <a:lstStyle/>
          <a:p>
            <a:r>
              <a:rPr lang="ru-RU" sz="4000" dirty="0" smtClean="0"/>
              <a:t>Быстрая сортировка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35" y="0"/>
            <a:ext cx="7704000" cy="1426305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pic>
        <p:nvPicPr>
          <p:cNvPr id="3" name="быстра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635" y="1600449"/>
            <a:ext cx="8229600" cy="29114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8835" y="152400"/>
            <a:ext cx="7704000" cy="1426305"/>
          </a:xfrm>
        </p:spPr>
        <p:txBody>
          <a:bodyPr/>
          <a:lstStyle/>
          <a:p>
            <a:r>
              <a:rPr lang="en-US" sz="6000" dirty="0" smtClean="0"/>
              <a:t>Quick sort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35" y="0"/>
            <a:ext cx="7704000" cy="1426305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8835" y="0"/>
            <a:ext cx="7704000" cy="903767"/>
          </a:xfrm>
        </p:spPr>
        <p:txBody>
          <a:bodyPr/>
          <a:lstStyle/>
          <a:p>
            <a:r>
              <a:rPr lang="en-US" sz="6000" dirty="0" smtClean="0"/>
              <a:t>Quick sort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9"/>
          </p:nvPr>
        </p:nvSpPr>
        <p:spPr bwMode="auto">
          <a:xfrm>
            <a:off x="404035" y="1179858"/>
            <a:ext cx="7406195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 err="1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quick_sort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low, high):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11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low &lt; high: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Разделяем массив и находим индекс опорного элемента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pivot_index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partition(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low, high)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ru-RU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Рекурсивно сортируем элементы слева и справа от опорного элемента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quick_sort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low,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pivot_index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- 1)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quick_sort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pivot_index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+ 1, high)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ru-RU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 err="1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partition(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low, high):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pivot =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[low]  #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Опорный элемент — первый элемент </a:t>
            </a:r>
            <a:r>
              <a:rPr lang="ru-RU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подмассива</a:t>
            </a:r>
            <a:endParaRPr lang="ru-RU" altLang="ru-RU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low + 1       #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Начинаем с элемента сразу после 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11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lang="en-US" altLang="ru-RU" sz="11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range(low + 1, high + 1):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Если текущий элемент меньше или равен 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pivot,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перемещаем его в "левую часть"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ru-RU" sz="11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[j] &lt;= pivot: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[j] =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[j],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Помещаем 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его правильное место в отсортированном массиве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[low],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- 1] =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- 1],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[low]</a:t>
            </a: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11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11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# </a:t>
            </a:r>
            <a:r>
              <a:rPr lang="ru-RU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Возвращаем индекс </a:t>
            </a:r>
            <a:r>
              <a:rPr lang="en-US" altLang="ru-RU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</a:t>
            </a:r>
            <a:endParaRPr lang="en-US" altLang="ru-RU" sz="11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31" y="297712"/>
            <a:ext cx="6010940" cy="1240466"/>
          </a:xfrm>
        </p:spPr>
        <p:txBody>
          <a:bodyPr/>
          <a:lstStyle/>
          <a:p>
            <a:r>
              <a:rPr lang="ru-RU" sz="4000" dirty="0" smtClean="0"/>
              <a:t>Создание </a:t>
            </a:r>
            <a:r>
              <a:rPr lang="ru-RU" sz="4000" dirty="0" err="1" smtClean="0"/>
              <a:t>репозитория</a:t>
            </a:r>
            <a:r>
              <a:rPr lang="ru-RU" sz="4000" dirty="0" smtClean="0"/>
              <a:t> на </a:t>
            </a:r>
            <a:r>
              <a:rPr lang="en-US" sz="4000" dirty="0" smtClean="0"/>
              <a:t>GitHub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79077" b="49443"/>
          <a:stretch/>
        </p:blipFill>
        <p:spPr>
          <a:xfrm>
            <a:off x="488191" y="1743740"/>
            <a:ext cx="2616516" cy="2951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7721" y="1538178"/>
            <a:ext cx="4052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Авторизоваться на </a:t>
            </a:r>
            <a:r>
              <a:rPr lang="en-US" sz="2400" dirty="0" smtClean="0"/>
              <a:t>GitHub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Либо на главной странице, либо у себя в профиле ищите слово </a:t>
            </a:r>
            <a:r>
              <a:rPr lang="en-US" sz="2400" b="1" dirty="0" smtClean="0"/>
              <a:t>repositories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Нажимаете на кнопку </a:t>
            </a:r>
            <a:r>
              <a:rPr lang="en-US" sz="2400" b="1" dirty="0" smtClean="0"/>
              <a:t>New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3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8" y="311888"/>
            <a:ext cx="4204953" cy="4715992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12" idx="1"/>
          </p:cNvCxnSpPr>
          <p:nvPr/>
        </p:nvCxnSpPr>
        <p:spPr>
          <a:xfrm flipH="1">
            <a:off x="2438402" y="1585290"/>
            <a:ext cx="3040910" cy="2080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79312" y="1123625"/>
            <a:ext cx="2856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Имя </a:t>
            </a:r>
            <a:r>
              <a:rPr lang="ru-RU" sz="1800" dirty="0" err="1" smtClean="0"/>
              <a:t>репозитория</a:t>
            </a:r>
            <a:r>
              <a:rPr lang="ru-RU" sz="1800" dirty="0" smtClean="0"/>
              <a:t> (желательно на английском)</a:t>
            </a:r>
            <a:endParaRPr lang="ru-RU" sz="1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16643" y="2555358"/>
            <a:ext cx="3040911" cy="35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63880" y="2300552"/>
            <a:ext cx="339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Делаем его публичным, чтобы у всех был доступ к нему</a:t>
            </a:r>
            <a:endParaRPr lang="ru-RU" sz="1800" dirty="0"/>
          </a:p>
        </p:txBody>
      </p:sp>
      <p:cxnSp>
        <p:nvCxnSpPr>
          <p:cNvPr id="15" name="Прямая со стрелкой 14"/>
          <p:cNvCxnSpPr>
            <a:stCxn id="17" idx="1"/>
          </p:cNvCxnSpPr>
          <p:nvPr/>
        </p:nvCxnSpPr>
        <p:spPr>
          <a:xfrm flipH="1" flipV="1">
            <a:off x="1672856" y="3223882"/>
            <a:ext cx="4121956" cy="6048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4812" y="3367095"/>
            <a:ext cx="1743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Добавляем файл </a:t>
            </a:r>
            <a:r>
              <a:rPr lang="en-US" sz="1800" dirty="0" smtClean="0"/>
              <a:t>README</a:t>
            </a:r>
            <a:endParaRPr lang="ru-RU" sz="18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090194" y="4752090"/>
            <a:ext cx="2112132" cy="821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02326" y="4567424"/>
            <a:ext cx="277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Создаем </a:t>
            </a:r>
            <a:r>
              <a:rPr lang="ru-RU" sz="1800" dirty="0" err="1" smtClean="0"/>
              <a:t>репозиторий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75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31" y="297712"/>
            <a:ext cx="7286846" cy="1240466"/>
          </a:xfrm>
        </p:spPr>
        <p:txBody>
          <a:bodyPr/>
          <a:lstStyle/>
          <a:p>
            <a:r>
              <a:rPr lang="ru-RU" sz="4000" dirty="0" smtClean="0"/>
              <a:t>Файл с библиотекой алгоритмов сортировок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9"/>
          </p:nvPr>
        </p:nvSpPr>
        <p:spPr bwMode="auto">
          <a:xfrm>
            <a:off x="1732993" y="2205696"/>
            <a:ext cx="5125121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insertion_sort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altLang="ru-RU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b="1" dirty="0" err="1">
                <a:solidFill>
                  <a:srgbClr val="FF7700"/>
                </a:solidFill>
                <a:latin typeface="Courier New" panose="02070309020205020404" pitchFamily="49" charset="0"/>
              </a:rPr>
              <a:t>def</a:t>
            </a: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 </a:t>
            </a:r>
            <a:r>
              <a:rPr lang="ru-RU" altLang="ru-RU" sz="2800" dirty="0" err="1">
                <a:solidFill>
                  <a:srgbClr val="232943"/>
                </a:solidFill>
                <a:latin typeface="Courier New" panose="02070309020205020404" pitchFamily="49" charset="0"/>
              </a:rPr>
              <a:t>selection_sort</a:t>
            </a:r>
            <a:r>
              <a:rPr lang="ru-RU" altLang="ru-RU" sz="2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a</a:t>
            </a:r>
            <a:r>
              <a:rPr lang="ru-RU" altLang="ru-RU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:</a:t>
            </a: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>
                <a:solidFill>
                  <a:srgbClr val="232943"/>
                </a:solidFill>
                <a:latin typeface="Courier New" panose="02070309020205020404" pitchFamily="49" charset="0"/>
              </a:rPr>
              <a:t>	</a:t>
            </a: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… </a:t>
            </a: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…</a:t>
            </a:r>
            <a:endParaRPr lang="ru-RU" altLang="ru-RU" sz="2800" dirty="0">
              <a:solidFill>
                <a:srgbClr val="232943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647" y="1682476"/>
            <a:ext cx="219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LibSort.py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06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639" y="487556"/>
            <a:ext cx="3313816" cy="852148"/>
          </a:xfrm>
        </p:spPr>
        <p:txBody>
          <a:bodyPr/>
          <a:lstStyle/>
          <a:p>
            <a:r>
              <a:rPr lang="ru-RU" sz="4000" dirty="0" smtClean="0"/>
              <a:t>Мотивация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pic>
        <p:nvPicPr>
          <p:cNvPr id="3" name="Picture 6" descr="C:\GitHub\CUDA LBM\doc\html\_l_b_m_body_8cuh__inc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1" y="1708718"/>
            <a:ext cx="8844772" cy="32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79" y="0"/>
            <a:ext cx="6354840" cy="976540"/>
          </a:xfrm>
        </p:spPr>
        <p:txBody>
          <a:bodyPr/>
          <a:lstStyle/>
          <a:p>
            <a:pPr algn="ctr"/>
            <a:r>
              <a:rPr lang="ru-RU" sz="3200" dirty="0" smtClean="0"/>
              <a:t>Файл с проверкой времени работы алгоритмов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9"/>
          </p:nvPr>
        </p:nvSpPr>
        <p:spPr bwMode="auto">
          <a:xfrm>
            <a:off x="349579" y="1872360"/>
            <a:ext cx="8340745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en-US" altLang="ru-RU" sz="2000" b="1" i="0" u="none" strike="noStrike" cap="none" normalizeH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Libsort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наш модуль</a:t>
            </a:r>
            <a:endParaRPr kumimoji="0" lang="en-US" alt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2000" b="1" dirty="0">
                <a:solidFill>
                  <a:srgbClr val="FF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altLang="ru-RU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 # </a:t>
            </a:r>
            <a:r>
              <a:rPr lang="ru-RU" altLang="ru-RU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модуль для замера времени</a:t>
            </a:r>
            <a:endParaRPr lang="en-US" altLang="ru-RU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2000" b="1" dirty="0" err="1" smtClean="0">
                <a:solidFill>
                  <a:srgbClr val="232943"/>
                </a:solidFill>
                <a:latin typeface="Courier New" panose="02070309020205020404" pitchFamily="49" charset="0"/>
              </a:rPr>
              <a:t>Massiv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 = [</a:t>
            </a:r>
            <a:r>
              <a:rPr lang="en-US" altLang="ru-RU" sz="2000" b="1" dirty="0" err="1" smtClean="0">
                <a:solidFill>
                  <a:srgbClr val="232943"/>
                </a:solidFill>
                <a:latin typeface="Courier New" panose="02070309020205020404" pitchFamily="49" charset="0"/>
              </a:rPr>
              <a:t>random.randint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(1,100000) </a:t>
            </a:r>
            <a:r>
              <a:rPr lang="en-US" altLang="ru-RU" sz="2000" b="1" dirty="0" smtClean="0">
                <a:solidFill>
                  <a:srgbClr val="FF7700"/>
                </a:solidFill>
                <a:latin typeface="Courier New" panose="02070309020205020404" pitchFamily="49" charset="0"/>
              </a:rPr>
              <a:t>for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 </a:t>
            </a:r>
            <a:r>
              <a:rPr lang="en-US" altLang="ru-RU" sz="2000" b="1" dirty="0" err="1">
                <a:solidFill>
                  <a:srgbClr val="232943"/>
                </a:solidFill>
                <a:latin typeface="Courier New" panose="02070309020205020404" pitchFamily="49" charset="0"/>
              </a:rPr>
              <a:t>i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 </a:t>
            </a:r>
            <a:r>
              <a:rPr lang="en-US" altLang="ru-RU" sz="2000" b="1" dirty="0" smtClean="0">
                <a:solidFill>
                  <a:srgbClr val="FF7700"/>
                </a:solidFill>
                <a:latin typeface="Courier New" panose="02070309020205020404" pitchFamily="49" charset="0"/>
              </a:rPr>
              <a:t>in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 range(N)]</a:t>
            </a:r>
            <a:endParaRPr lang="ru-RU" altLang="ru-RU" sz="2000" b="1" dirty="0" smtClean="0">
              <a:solidFill>
                <a:srgbClr val="232943"/>
              </a:solidFill>
              <a:latin typeface="Courier New" panose="02070309020205020404" pitchFamily="49" charset="0"/>
            </a:endParaRP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Start = </a:t>
            </a:r>
            <a:r>
              <a:rPr lang="en-US" altLang="ru-RU" sz="2000" b="1" dirty="0" err="1" smtClean="0">
                <a:solidFill>
                  <a:srgbClr val="232943"/>
                </a:solidFill>
                <a:latin typeface="Courier New" panose="02070309020205020404" pitchFamily="49" charset="0"/>
              </a:rPr>
              <a:t>time.time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()</a:t>
            </a:r>
            <a:endParaRPr lang="en-US" altLang="ru-RU" sz="2000" b="1" dirty="0" smtClean="0">
              <a:solidFill>
                <a:srgbClr val="FF7700"/>
              </a:solidFill>
              <a:latin typeface="Courier New" panose="02070309020205020404" pitchFamily="49" charset="0"/>
            </a:endParaRP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2000" b="1" dirty="0" err="1" smtClean="0">
                <a:solidFill>
                  <a:srgbClr val="232943"/>
                </a:solidFill>
                <a:latin typeface="Courier New" panose="02070309020205020404" pitchFamily="49" charset="0"/>
              </a:rPr>
              <a:t>Libsort.insertion_sort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(</a:t>
            </a:r>
            <a:r>
              <a:rPr lang="en-US" altLang="ru-RU" sz="2000" b="1" dirty="0" err="1" smtClean="0">
                <a:solidFill>
                  <a:srgbClr val="232943"/>
                </a:solidFill>
                <a:latin typeface="Courier New" panose="02070309020205020404" pitchFamily="49" charset="0"/>
              </a:rPr>
              <a:t>Massiv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Finish = </a:t>
            </a:r>
            <a:r>
              <a:rPr lang="en-US" altLang="ru-RU" sz="2000" b="1" dirty="0" err="1" smtClean="0">
                <a:solidFill>
                  <a:srgbClr val="232943"/>
                </a:solidFill>
                <a:latin typeface="Courier New" panose="02070309020205020404" pitchFamily="49" charset="0"/>
              </a:rPr>
              <a:t>time.time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 defTabSz="3600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2000" b="1" dirty="0" err="1" smtClean="0">
                <a:solidFill>
                  <a:srgbClr val="232943"/>
                </a:solidFill>
                <a:latin typeface="Courier New" panose="02070309020205020404" pitchFamily="49" charset="0"/>
              </a:rPr>
              <a:t>Res_msec</a:t>
            </a:r>
            <a:r>
              <a:rPr lang="en-US" altLang="ru-RU" sz="2000" b="1" dirty="0" smtClean="0">
                <a:solidFill>
                  <a:srgbClr val="232943"/>
                </a:solidFill>
                <a:latin typeface="Courier New" panose="02070309020205020404" pitchFamily="49" charset="0"/>
              </a:rPr>
              <a:t> = (Finish – Start)*1000</a:t>
            </a:r>
            <a:endParaRPr lang="ru-RU" altLang="ru-RU" sz="2000" b="1" dirty="0">
              <a:solidFill>
                <a:srgbClr val="232943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8002" y="1349140"/>
            <a:ext cx="275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SortTime.py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56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79" y="0"/>
            <a:ext cx="6354840" cy="976540"/>
          </a:xfrm>
        </p:spPr>
        <p:txBody>
          <a:bodyPr/>
          <a:lstStyle/>
          <a:p>
            <a:pPr algn="ctr"/>
            <a:r>
              <a:rPr lang="ru-RU" sz="3200" dirty="0" smtClean="0"/>
              <a:t>Синтаксис </a:t>
            </a:r>
            <a:r>
              <a:rPr lang="en-US" sz="3200" dirty="0" smtClean="0"/>
              <a:t>import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6" y="976540"/>
            <a:ext cx="8106003" cy="37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79" y="0"/>
            <a:ext cx="6354840" cy="976540"/>
          </a:xfrm>
        </p:spPr>
        <p:txBody>
          <a:bodyPr/>
          <a:lstStyle/>
          <a:p>
            <a:pPr algn="ctr"/>
            <a:r>
              <a:rPr lang="ru-RU" sz="3200" dirty="0" smtClean="0"/>
              <a:t>Оформление таблиц в файле </a:t>
            </a:r>
            <a:r>
              <a:rPr lang="en-US" sz="3200" dirty="0" smtClean="0"/>
              <a:t>Readme.md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9" y="1072213"/>
            <a:ext cx="7363853" cy="33818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379" y="4549733"/>
            <a:ext cx="7510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hlinkClick r:id="rId3"/>
              </a:rPr>
              <a:t>Шпаргалка по оформлению файлов </a:t>
            </a:r>
            <a:r>
              <a:rPr lang="en-US" sz="2000" dirty="0" smtClean="0">
                <a:hlinkClick r:id="rId3"/>
              </a:rPr>
              <a:t>ReadMe.md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38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3205" y="3546913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31" y="686030"/>
            <a:ext cx="6010940" cy="852148"/>
          </a:xfrm>
        </p:spPr>
        <p:txBody>
          <a:bodyPr/>
          <a:lstStyle/>
          <a:p>
            <a:r>
              <a:rPr lang="ru-RU" sz="4000" dirty="0" smtClean="0"/>
              <a:t>Что такое библиотека?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2131" y="1956392"/>
            <a:ext cx="7279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Библиотеки</a:t>
            </a:r>
            <a:r>
              <a:rPr lang="ru-RU" sz="2400" dirty="0" smtClean="0"/>
              <a:t> </a:t>
            </a:r>
            <a:r>
              <a:rPr lang="ru-RU" sz="2400" dirty="0"/>
              <a:t>— это файлы с шаблонами </a:t>
            </a:r>
            <a:r>
              <a:rPr lang="ru-RU" sz="2400" dirty="0" smtClean="0"/>
              <a:t>кода (набор функций или классов). </a:t>
            </a:r>
            <a:r>
              <a:rPr lang="ru-RU" sz="2400" dirty="0"/>
              <a:t>Их создали для того, чтобы люди не набирали каждый раз заново один и тот же </a:t>
            </a:r>
            <a:r>
              <a:rPr lang="ru-RU" sz="2400" dirty="0" smtClean="0"/>
              <a:t>код.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72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31" y="191386"/>
            <a:ext cx="6010940" cy="1346792"/>
          </a:xfrm>
        </p:spPr>
        <p:txBody>
          <a:bodyPr/>
          <a:lstStyle/>
          <a:p>
            <a:r>
              <a:rPr lang="ru-RU" sz="4000" dirty="0" smtClean="0"/>
              <a:t>Примеры известных библиотек на </a:t>
            </a:r>
            <a:r>
              <a:rPr lang="en-US" sz="4000" dirty="0" smtClean="0"/>
              <a:t>Python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2131" y="1825526"/>
            <a:ext cx="72797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NumPy</a:t>
            </a:r>
            <a:r>
              <a:rPr lang="ru-RU" sz="3200" b="1" dirty="0" smtClean="0"/>
              <a:t> </a:t>
            </a:r>
            <a:r>
              <a:rPr lang="ru-RU" sz="3200" dirty="0" smtClean="0"/>
              <a:t>–</a:t>
            </a:r>
            <a:r>
              <a:rPr lang="ru-RU" sz="3200" b="1" dirty="0" smtClean="0"/>
              <a:t> </a:t>
            </a:r>
            <a:r>
              <a:rPr lang="ru-RU" sz="3200" dirty="0" smtClean="0"/>
              <a:t>научные и численные вычисления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Pandas</a:t>
            </a:r>
            <a:r>
              <a:rPr lang="ru-RU" sz="3200" b="1" dirty="0" smtClean="0"/>
              <a:t> </a:t>
            </a:r>
            <a:r>
              <a:rPr lang="ru-RU" sz="3200" dirty="0" smtClean="0"/>
              <a:t>– анализ данных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Matplotlib</a:t>
            </a:r>
            <a:r>
              <a:rPr lang="en-US" sz="3200" b="1" dirty="0" smtClean="0"/>
              <a:t> – </a:t>
            </a:r>
            <a:r>
              <a:rPr lang="ru-RU" sz="3200" dirty="0" smtClean="0"/>
              <a:t>визуализация данных</a:t>
            </a:r>
            <a:endParaRPr lang="ru-RU" sz="3200" dirty="0"/>
          </a:p>
        </p:txBody>
      </p:sp>
      <p:pic>
        <p:nvPicPr>
          <p:cNvPr id="1028" name="Picture 4" descr="Логотип программы Num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9" y="4174978"/>
            <a:ext cx="17049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айл:Pandas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52" y="4174978"/>
            <a:ext cx="2190676" cy="8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26" y="4227549"/>
            <a:ext cx="3331905" cy="6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096" y="317435"/>
            <a:ext cx="3590264" cy="852148"/>
          </a:xfrm>
        </p:spPr>
        <p:txBody>
          <a:bodyPr/>
          <a:lstStyle/>
          <a:p>
            <a:r>
              <a:rPr lang="ru-RU" sz="4000" dirty="0" smtClean="0"/>
              <a:t>Цель работы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4190" y="1169583"/>
            <a:ext cx="6451260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Научиться создавать проект, состоящий из нескольких файлов.</a:t>
            </a:r>
            <a:endParaRPr lang="ru-RU" sz="28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32352" y="2220663"/>
            <a:ext cx="3590264" cy="852148"/>
          </a:xfrm>
        </p:spPr>
        <p:txBody>
          <a:bodyPr/>
          <a:lstStyle/>
          <a:p>
            <a:r>
              <a:rPr lang="ru-RU" sz="4000" dirty="0" smtClean="0"/>
              <a:t>Идея работы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4190" y="2967471"/>
            <a:ext cx="7279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Написать свою библиотеку, состоящую из функций, которые сортируют массив.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Создать другой файл, в котором будут вызываться функции из библиотеки и будет проверяться их скорость работы.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88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233916" y="1190091"/>
            <a:ext cx="5047320" cy="20493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6600" dirty="0" smtClean="0"/>
              <a:t>Алгоритмы сортировки</a:t>
            </a:r>
            <a:endParaRPr sz="6600"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151" y="1961936"/>
            <a:ext cx="7704000" cy="1426305"/>
          </a:xfrm>
        </p:spPr>
        <p:txBody>
          <a:bodyPr/>
          <a:lstStyle/>
          <a:p>
            <a:r>
              <a:rPr lang="ru-RU" sz="4000" dirty="0" smtClean="0"/>
              <a:t>Квадратичные сортировки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1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40" y="331610"/>
            <a:ext cx="7704000" cy="1426305"/>
          </a:xfrm>
        </p:spPr>
        <p:txBody>
          <a:bodyPr/>
          <a:lstStyle/>
          <a:p>
            <a:r>
              <a:rPr lang="ru-RU" sz="4000" dirty="0" smtClean="0"/>
              <a:t>Сортировка пузырьком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узыре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640" y="1664476"/>
            <a:ext cx="8229600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40" y="83517"/>
            <a:ext cx="7704000" cy="1426305"/>
          </a:xfrm>
        </p:spPr>
        <p:txBody>
          <a:bodyPr/>
          <a:lstStyle/>
          <a:p>
            <a:r>
              <a:rPr lang="ru-RU" sz="4000" dirty="0" smtClean="0"/>
              <a:t>Сортировка пузырьком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9"/>
          </p:nvPr>
        </p:nvSpPr>
        <p:spPr bwMode="auto">
          <a:xfrm>
            <a:off x="244547" y="1073945"/>
            <a:ext cx="7446337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bubble_sort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n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-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FF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 +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 +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 +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n -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329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45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427</Words>
  <Application>Microsoft Office PowerPoint</Application>
  <PresentationFormat>Экран (16:9)</PresentationFormat>
  <Paragraphs>101</Paragraphs>
  <Slides>23</Slides>
  <Notes>3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Lato</vt:lpstr>
      <vt:lpstr>Sora ExtraBold</vt:lpstr>
      <vt:lpstr>Arial</vt:lpstr>
      <vt:lpstr>Courier New</vt:lpstr>
      <vt:lpstr>Figtree</vt:lpstr>
      <vt:lpstr>Sora</vt:lpstr>
      <vt:lpstr>Design Thinking Workshop by Slidesgo</vt:lpstr>
      <vt:lpstr>Создание собственной библиотеки</vt:lpstr>
      <vt:lpstr>Мотивация </vt:lpstr>
      <vt:lpstr>Что такое библиотека? </vt:lpstr>
      <vt:lpstr>Примеры известных библиотек на Python </vt:lpstr>
      <vt:lpstr>Цель работы </vt:lpstr>
      <vt:lpstr>Алгоритмы сортировки</vt:lpstr>
      <vt:lpstr>Квадратичные сортировки </vt:lpstr>
      <vt:lpstr>Сортировка пузырьком </vt:lpstr>
      <vt:lpstr>Сортировка пузырьком </vt:lpstr>
      <vt:lpstr>Сортировка выбором </vt:lpstr>
      <vt:lpstr>Сортировка выбором </vt:lpstr>
      <vt:lpstr>Сортировка вставками </vt:lpstr>
      <vt:lpstr>Сортировка вставками </vt:lpstr>
      <vt:lpstr>Быстрая сортировка </vt:lpstr>
      <vt:lpstr> </vt:lpstr>
      <vt:lpstr> </vt:lpstr>
      <vt:lpstr>Создание репозитория на GitHub </vt:lpstr>
      <vt:lpstr>Презентация PowerPoint</vt:lpstr>
      <vt:lpstr>Файл с библиотекой алгоритмов сортировок </vt:lpstr>
      <vt:lpstr>Файл с проверкой времени работы алгоритмов </vt:lpstr>
      <vt:lpstr>Синтаксис import </vt:lpstr>
      <vt:lpstr>Оформление таблиц в файле Readme.md 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91</cp:revision>
  <dcterms:modified xsi:type="dcterms:W3CDTF">2024-11-10T17:02:35Z</dcterms:modified>
</cp:coreProperties>
</file>