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41"/>
  </p:notesMasterIdLst>
  <p:sldIdLst>
    <p:sldId id="398" r:id="rId2"/>
    <p:sldId id="400" r:id="rId3"/>
    <p:sldId id="449" r:id="rId4"/>
    <p:sldId id="450" r:id="rId5"/>
    <p:sldId id="462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1" r:id="rId16"/>
    <p:sldId id="460" r:id="rId17"/>
    <p:sldId id="464" r:id="rId18"/>
    <p:sldId id="463" r:id="rId19"/>
    <p:sldId id="465" r:id="rId20"/>
    <p:sldId id="466" r:id="rId21"/>
    <p:sldId id="467" r:id="rId22"/>
    <p:sldId id="468" r:id="rId23"/>
    <p:sldId id="475" r:id="rId24"/>
    <p:sldId id="473" r:id="rId25"/>
    <p:sldId id="474" r:id="rId26"/>
    <p:sldId id="472" r:id="rId27"/>
    <p:sldId id="476" r:id="rId28"/>
    <p:sldId id="477" r:id="rId29"/>
    <p:sldId id="479" r:id="rId30"/>
    <p:sldId id="480" r:id="rId31"/>
    <p:sldId id="481" r:id="rId32"/>
    <p:sldId id="482" r:id="rId33"/>
    <p:sldId id="483" r:id="rId34"/>
    <p:sldId id="471" r:id="rId35"/>
    <p:sldId id="469" r:id="rId36"/>
    <p:sldId id="470" r:id="rId37"/>
    <p:sldId id="485" r:id="rId38"/>
    <p:sldId id="484" r:id="rId39"/>
    <p:sldId id="285" r:id="rId40"/>
  </p:sldIdLst>
  <p:sldSz cx="9144000" cy="5143500" type="screen16x9"/>
  <p:notesSz cx="6858000" cy="9144000"/>
  <p:embeddedFontLst>
    <p:embeddedFont>
      <p:font typeface="Sora" panose="020B0604020202020204" charset="0"/>
      <p:regular r:id="rId42"/>
      <p:bold r:id="rId43"/>
    </p:embeddedFont>
    <p:embeddedFont>
      <p:font typeface="Lato" panose="020B0604020202020204" charset="0"/>
      <p:regular r:id="rId44"/>
      <p:bold r:id="rId45"/>
      <p:italic r:id="rId46"/>
      <p:boldItalic r:id="rId47"/>
    </p:embeddedFont>
    <p:embeddedFont>
      <p:font typeface="Figtree" panose="020B0604020202020204" charset="0"/>
      <p:regular r:id="rId48"/>
      <p:bold r:id="rId49"/>
      <p:italic r:id="rId50"/>
      <p:boldItalic r:id="rId51"/>
    </p:embeddedFont>
    <p:embeddedFont>
      <p:font typeface="Sora ExtraBold" panose="020B0604020202020204" charset="0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" y="37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4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6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1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7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3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5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49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886046" y="1190091"/>
            <a:ext cx="4900905" cy="1797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5400" dirty="0" smtClean="0"/>
              <a:t>Численные методы</a:t>
            </a:r>
            <a:endParaRPr sz="5400"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деления отрезка пополам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921" y="919972"/>
            <a:ext cx="4903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Позволяет решать уравнения вида</a:t>
            </a: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397555"/>
              </p:ext>
            </p:extLst>
          </p:nvPr>
        </p:nvGraphicFramePr>
        <p:xfrm>
          <a:off x="1208965" y="1535773"/>
          <a:ext cx="1685370" cy="56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761760" imgH="253800" progId="Equation.DSMT4">
                  <p:embed/>
                </p:oleObj>
              </mc:Choice>
              <mc:Fallback>
                <p:oleObj name="Equation" r:id="rId3" imgW="761760" imgH="253800" progId="Equation.DSMT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8965" y="1535773"/>
                        <a:ext cx="1685370" cy="56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2068"/>
              </p:ext>
            </p:extLst>
          </p:nvPr>
        </p:nvGraphicFramePr>
        <p:xfrm>
          <a:off x="5160335" y="857496"/>
          <a:ext cx="1320207" cy="56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0335" y="857496"/>
                        <a:ext cx="1320207" cy="56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20996"/>
              </p:ext>
            </p:extLst>
          </p:nvPr>
        </p:nvGraphicFramePr>
        <p:xfrm>
          <a:off x="566282" y="2167860"/>
          <a:ext cx="2970736" cy="52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7" imgW="1434960" imgH="253800" progId="Equation.DSMT4">
                  <p:embed/>
                </p:oleObj>
              </mc:Choice>
              <mc:Fallback>
                <p:oleObj name="Equation" r:id="rId7" imgW="1434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282" y="2167860"/>
                        <a:ext cx="2970736" cy="525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0217" y="1419286"/>
            <a:ext cx="4593265" cy="35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деления отрезка пополам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921" y="919972"/>
            <a:ext cx="4068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некоторая функция </a:t>
            </a:r>
            <a:r>
              <a:rPr lang="en-US" sz="2000" dirty="0" smtClean="0"/>
              <a:t>f(x)</a:t>
            </a:r>
            <a:r>
              <a:rPr lang="ru-RU" sz="2000" dirty="0" smtClean="0"/>
              <a:t> непрерывна на интервале </a:t>
            </a:r>
            <a:r>
              <a:rPr lang="en-US" sz="2000" dirty="0" smtClean="0"/>
              <a:t>[a,</a:t>
            </a:r>
            <a:r>
              <a:rPr lang="ru-RU" sz="2000" dirty="0" smtClean="0"/>
              <a:t> </a:t>
            </a:r>
            <a:r>
              <a:rPr lang="en-US" sz="2000" dirty="0" smtClean="0"/>
              <a:t>b] </a:t>
            </a:r>
            <a:r>
              <a:rPr lang="ru-RU" sz="2000" dirty="0" smtClean="0"/>
              <a:t>и имеет разные знаки в точках </a:t>
            </a:r>
            <a:r>
              <a:rPr lang="en-US" sz="2000" dirty="0" smtClean="0"/>
              <a:t>x=a </a:t>
            </a:r>
            <a:r>
              <a:rPr lang="ru-RU" sz="2000" dirty="0" smtClean="0"/>
              <a:t>и </a:t>
            </a:r>
            <a:r>
              <a:rPr lang="en-US" sz="2000" dirty="0" smtClean="0"/>
              <a:t>x=b. </a:t>
            </a:r>
            <a:r>
              <a:rPr lang="ru-RU" sz="2000" dirty="0" smtClean="0"/>
              <a:t>Тогда в одной из промежуточных точек </a:t>
            </a:r>
            <a:r>
              <a:rPr lang="en-US" sz="2000" dirty="0" smtClean="0"/>
              <a:t>x=x* </a:t>
            </a:r>
            <a:r>
              <a:rPr lang="ru-RU" sz="2000" dirty="0" smtClean="0"/>
              <a:t>она обращается в ноль, то есть уравнения </a:t>
            </a:r>
            <a:r>
              <a:rPr lang="en-US" sz="2000" dirty="0" smtClean="0"/>
              <a:t>f(x)=0 </a:t>
            </a:r>
            <a:r>
              <a:rPr lang="ru-RU" sz="2000" dirty="0" smtClean="0"/>
              <a:t>имеет решение.</a:t>
            </a: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02" y="1662858"/>
            <a:ext cx="4484699" cy="32149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4666" y="3756987"/>
            <a:ext cx="3076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Ищем наше первое решение </a:t>
            </a:r>
            <a:r>
              <a:rPr lang="en-US" sz="2000" dirty="0"/>
              <a:t>x* </a:t>
            </a:r>
            <a:r>
              <a:rPr lang="ru-RU" sz="2000" dirty="0" smtClean="0"/>
              <a:t>на интервале </a:t>
            </a:r>
            <a:r>
              <a:rPr lang="en-US" sz="2000" dirty="0" smtClean="0"/>
              <a:t>[0</a:t>
            </a:r>
            <a:r>
              <a:rPr lang="ru-RU" sz="2000" dirty="0" smtClean="0"/>
              <a:t>.25</a:t>
            </a:r>
            <a:r>
              <a:rPr lang="en-US" sz="2000" dirty="0" smtClean="0"/>
              <a:t>,</a:t>
            </a:r>
            <a:r>
              <a:rPr lang="ru-RU" sz="2000" dirty="0" smtClean="0"/>
              <a:t> 1</a:t>
            </a:r>
            <a:r>
              <a:rPr lang="en-US" sz="2000" dirty="0" smtClean="0"/>
              <a:t>].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43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Алгоритм поиска решения </a:t>
            </a:r>
            <a:r>
              <a:rPr lang="en-US" sz="2800" dirty="0" smtClean="0"/>
              <a:t>x</a:t>
            </a:r>
            <a:r>
              <a:rPr lang="ru-RU" sz="2800" dirty="0" smtClean="0"/>
              <a:t>*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921" y="919972"/>
            <a:ext cx="4068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Вычислить середину интервала </a:t>
            </a:r>
            <a:r>
              <a:rPr lang="en-US" sz="2000" b="1" dirty="0" smtClean="0">
                <a:solidFill>
                  <a:srgbClr val="1F1F1F"/>
                </a:solidFill>
                <a:latin typeface="+mn-lt"/>
              </a:rPr>
              <a:t>c = (</a:t>
            </a:r>
            <a:r>
              <a:rPr lang="en-US" sz="2000" b="1" dirty="0" err="1" smtClean="0">
                <a:solidFill>
                  <a:srgbClr val="1F1F1F"/>
                </a:solidFill>
                <a:latin typeface="+mn-lt"/>
              </a:rPr>
              <a:t>a+b</a:t>
            </a:r>
            <a:r>
              <a:rPr lang="en-US" sz="2000" b="1" dirty="0" smtClean="0">
                <a:solidFill>
                  <a:srgbClr val="1F1F1F"/>
                </a:solidFill>
                <a:latin typeface="+mn-lt"/>
              </a:rPr>
              <a:t>) / 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Если на отрезке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[</a:t>
            </a:r>
            <a:r>
              <a:rPr lang="en-US" sz="2000" dirty="0" err="1" smtClean="0">
                <a:solidFill>
                  <a:srgbClr val="1F1F1F"/>
                </a:solidFill>
                <a:latin typeface="+mn-lt"/>
              </a:rPr>
              <a:t>a,c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] 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есть решение, то присвоить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b=c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, иначе присвоить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a=c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Повторять шаги 1-2 до тех пор, пока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b-a&gt;2</a:t>
            </a:r>
            <a:r>
              <a:rPr lang="el-GR" sz="2000" dirty="0" smtClean="0">
                <a:solidFill>
                  <a:srgbClr val="1F1F1F"/>
                </a:solidFill>
                <a:latin typeface="+mn-lt"/>
              </a:rPr>
              <a:t>ε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113" y="1587428"/>
            <a:ext cx="4300556" cy="315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507" y="3187799"/>
            <a:ext cx="386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понять, что на отрезке </a:t>
            </a:r>
            <a:r>
              <a:rPr lang="en-US" sz="2000" b="1" dirty="0" smtClean="0"/>
              <a:t>[</a:t>
            </a:r>
            <a:r>
              <a:rPr lang="en-US" sz="2000" b="1" dirty="0" err="1" smtClean="0"/>
              <a:t>a,c</a:t>
            </a:r>
            <a:r>
              <a:rPr lang="en-US" sz="2000" b="1" dirty="0" smtClean="0"/>
              <a:t>] </a:t>
            </a:r>
            <a:r>
              <a:rPr lang="ru-RU" sz="2000" b="1" dirty="0" smtClean="0"/>
              <a:t>есть решение?</a:t>
            </a:r>
            <a:endParaRPr lang="ru-RU" sz="20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09520"/>
              </p:ext>
            </p:extLst>
          </p:nvPr>
        </p:nvGraphicFramePr>
        <p:xfrm>
          <a:off x="945927" y="4032657"/>
          <a:ext cx="2294793" cy="59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5927" y="4032657"/>
                        <a:ext cx="2294793" cy="59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605" y="487581"/>
            <a:ext cx="68172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На каждом шаге цикла длина отрезка уменьшается в 2 раза, за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n 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шагов она уменьшится в 2</a:t>
            </a:r>
            <a:r>
              <a:rPr lang="en-US" sz="2000" baseline="30000" dirty="0" smtClean="0">
                <a:solidFill>
                  <a:srgbClr val="1F1F1F"/>
                </a:solidFill>
                <a:latin typeface="+mn-lt"/>
              </a:rPr>
              <a:t>n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раз.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Сколько нужно шагов, чтобы найти решение с точностью до 0.001, если начальный отрезок был единичной длины?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60" y="2252134"/>
            <a:ext cx="7485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Итог</a:t>
            </a:r>
          </a:p>
          <a:p>
            <a:r>
              <a:rPr lang="ru-RU" sz="2000" dirty="0" smtClean="0"/>
              <a:t>Метод деления отрезка пополам очень </a:t>
            </a:r>
            <a:r>
              <a:rPr lang="ru-RU" sz="2000" b="1" dirty="0" smtClean="0"/>
              <a:t>прост</a:t>
            </a:r>
            <a:r>
              <a:rPr lang="ru-RU" sz="2000" dirty="0" smtClean="0"/>
              <a:t> и </a:t>
            </a:r>
            <a:r>
              <a:rPr lang="ru-RU" sz="2000" b="1" dirty="0" smtClean="0"/>
              <a:t>надежен</a:t>
            </a:r>
            <a:r>
              <a:rPr lang="ru-RU" sz="2000" dirty="0" smtClean="0"/>
              <a:t>. </a:t>
            </a:r>
            <a:r>
              <a:rPr lang="ru-RU" sz="2000" b="1" dirty="0" smtClean="0"/>
              <a:t>Однако</a:t>
            </a:r>
            <a:r>
              <a:rPr lang="ru-RU" sz="2000" dirty="0" smtClean="0"/>
              <a:t> для его применения нужно </a:t>
            </a:r>
            <a:r>
              <a:rPr lang="ru-RU" sz="2000" b="1" dirty="0" smtClean="0"/>
              <a:t>заранее отделить корни уравнения</a:t>
            </a:r>
            <a:r>
              <a:rPr lang="ru-RU" sz="2000" dirty="0" smtClean="0"/>
              <a:t>, то есть найти отрезки, каждый из которых содержит только один корень. Таким образом, решения уравнения проводится в </a:t>
            </a:r>
            <a:r>
              <a:rPr lang="ru-RU" sz="2000" b="1" dirty="0" smtClean="0">
                <a:solidFill>
                  <a:schemeClr val="tx1"/>
                </a:solidFill>
              </a:rPr>
              <a:t>два этапа – отделение корней и уточнение корней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0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Пример. Решим задачу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920" y="919972"/>
            <a:ext cx="7355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Вася бросает мяч со скоростью 12 м/с. Под каким углом к горизонту ему стоит бросить мяч, чтобы попасть в мишень на высоте 4 м на расстоянии 10 м от Васи? В момент броска мяч находится на высоте 2 м.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01" y="2665419"/>
            <a:ext cx="6096851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Пример. Решим задачу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01" y="2665419"/>
            <a:ext cx="6096851" cy="201005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23074"/>
              </p:ext>
            </p:extLst>
          </p:nvPr>
        </p:nvGraphicFramePr>
        <p:xfrm>
          <a:off x="751968" y="975572"/>
          <a:ext cx="2354939" cy="1200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1295280" imgH="660240" progId="Equation.DSMT4">
                  <p:embed/>
                </p:oleObj>
              </mc:Choice>
              <mc:Fallback>
                <p:oleObj name="Equation" r:id="rId4" imgW="1295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1968" y="975572"/>
                        <a:ext cx="2354939" cy="1200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05773"/>
              </p:ext>
            </p:extLst>
          </p:nvPr>
        </p:nvGraphicFramePr>
        <p:xfrm>
          <a:off x="3669782" y="1209232"/>
          <a:ext cx="3827775" cy="83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6" imgW="2158920" imgH="469800" progId="Equation.DSMT4">
                  <p:embed/>
                </p:oleObj>
              </mc:Choice>
              <mc:Fallback>
                <p:oleObj name="Equation" r:id="rId6" imgW="2158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9782" y="1209232"/>
                        <a:ext cx="3827775" cy="83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4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Итоговые графики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7" y="900223"/>
            <a:ext cx="8018299" cy="40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Вычисление длины кривой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705" y="2302203"/>
            <a:ext cx="735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Разбить нашу кривую на маленькие участки и заменим каждый участок отрезком так, чтобы получилась ломаная. 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706" y="1086548"/>
            <a:ext cx="7355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Напрямую сложно посчитать длину кривой если она задана произвольной функцией. Поэтому нужно как-то упростить задачу. Что можно сделать?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704" y="3216218"/>
            <a:ext cx="735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каждом участке этой ломанной посчитать ее длину по теореме Пифагора.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49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Пример. Парабола </a:t>
            </a:r>
            <a:r>
              <a:rPr lang="en-US" sz="2800" dirty="0" smtClean="0"/>
              <a:t>y=x</a:t>
            </a:r>
            <a:r>
              <a:rPr lang="en-US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608" b="687"/>
          <a:stretch/>
        </p:blipFill>
        <p:spPr>
          <a:xfrm>
            <a:off x="3194568" y="1009120"/>
            <a:ext cx="4904266" cy="3527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624" y="1185785"/>
            <a:ext cx="2806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Разбили параболу на ломаную линию, состоящую из трех звеньев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Вычислили длину каждого звена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Просуммировали длины 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8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Вычисление площадей под графиком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916427"/>
            <a:ext cx="7355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Другое применение метода дискретизации – это подсчет площади под графиком. (что по сути является численным счетом значения интегралов)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665" y="2128575"/>
            <a:ext cx="7355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нам задана какая-то функция </a:t>
            </a:r>
            <a:r>
              <a:rPr lang="en-US" sz="2000" dirty="0" smtClean="0"/>
              <a:t>f(x)</a:t>
            </a:r>
            <a:r>
              <a:rPr lang="ru-RU" sz="2000" dirty="0" smtClean="0"/>
              <a:t>. Нам нужно посчитать чему равна площадь под графиком этой функции на интервале </a:t>
            </a:r>
            <a:r>
              <a:rPr lang="en-US" sz="2000" dirty="0" smtClean="0"/>
              <a:t>[</a:t>
            </a:r>
            <a:r>
              <a:rPr lang="en-US" sz="2000" dirty="0" err="1" smtClean="0"/>
              <a:t>a,b</a:t>
            </a:r>
            <a:r>
              <a:rPr lang="en-US" sz="2000" dirty="0" smtClean="0"/>
              <a:t>]</a:t>
            </a:r>
            <a:r>
              <a:rPr lang="ru-RU" sz="2000" dirty="0" smtClean="0"/>
              <a:t>. Как будем это делать?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665" y="3340723"/>
            <a:ext cx="735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Разобьем нашу фигуру на множество прямоугольников, площадь каждого из которых мы сможем легко посчитать.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2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329429"/>
          </a:xfrm>
        </p:spPr>
        <p:txBody>
          <a:bodyPr/>
          <a:lstStyle/>
          <a:p>
            <a:r>
              <a:rPr lang="ru-RU" sz="4000" dirty="0" smtClean="0"/>
              <a:t>Погрешность измерений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138" y="1344906"/>
            <a:ext cx="65850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в нашем мире измеряется неточно, с некоторой погрешностью (отклонением от истинного значения).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Roboto"/>
              </a:rPr>
              <a:t>Погрешность измерительных приборов принято считать равной половине цены деления.</a:t>
            </a: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r="32113"/>
          <a:stretch/>
        </p:blipFill>
        <p:spPr bwMode="auto">
          <a:xfrm>
            <a:off x="6840279" y="1312824"/>
            <a:ext cx="1260228" cy="35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7" y="3374571"/>
            <a:ext cx="5241036" cy="10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Пример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, a=0, b=4</a:t>
            </a:r>
            <a:endParaRPr lang="ru-RU" sz="2800" baseline="30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33643" b="50471"/>
          <a:stretch/>
        </p:blipFill>
        <p:spPr>
          <a:xfrm>
            <a:off x="273288" y="1045878"/>
            <a:ext cx="4115409" cy="3015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1" t="-1092" r="383" b="50312"/>
          <a:stretch/>
        </p:blipFill>
        <p:spPr>
          <a:xfrm>
            <a:off x="4608961" y="1007687"/>
            <a:ext cx="3975058" cy="3053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676" y="4231758"/>
            <a:ext cx="760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Можно как-то лучше посчитать?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31785"/>
              </p:ext>
            </p:extLst>
          </p:nvPr>
        </p:nvGraphicFramePr>
        <p:xfrm>
          <a:off x="805676" y="2084955"/>
          <a:ext cx="2144478" cy="67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1498320" imgH="469800" progId="Equation.DSMT4">
                  <p:embed/>
                </p:oleObj>
              </mc:Choice>
              <mc:Fallback>
                <p:oleObj name="Equation" r:id="rId4" imgW="1498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676" y="2084955"/>
                        <a:ext cx="2144478" cy="67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66176"/>
              </p:ext>
            </p:extLst>
          </p:nvPr>
        </p:nvGraphicFramePr>
        <p:xfrm>
          <a:off x="4921085" y="2054863"/>
          <a:ext cx="1977499" cy="62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1485720" imgH="469800" progId="Equation.DSMT4">
                  <p:embed/>
                </p:oleObj>
              </mc:Choice>
              <mc:Fallback>
                <p:oleObj name="Equation" r:id="rId6" imgW="1485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1085" y="2054863"/>
                        <a:ext cx="1977499" cy="62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8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Пример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, a=0, b=4</a:t>
            </a:r>
            <a:endParaRPr lang="ru-RU" sz="2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00113" y="4203405"/>
            <a:ext cx="822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Можно еще как-нибудь посчитать?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51011" r="66741" b="-540"/>
          <a:stretch/>
        </p:blipFill>
        <p:spPr>
          <a:xfrm>
            <a:off x="699350" y="1031764"/>
            <a:ext cx="4446808" cy="324323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82454"/>
              </p:ext>
            </p:extLst>
          </p:nvPr>
        </p:nvGraphicFramePr>
        <p:xfrm>
          <a:off x="5353013" y="2120936"/>
          <a:ext cx="2990710" cy="81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1726920" imgH="469800" progId="Equation.DSMT4">
                  <p:embed/>
                </p:oleObj>
              </mc:Choice>
              <mc:Fallback>
                <p:oleObj name="Equation" r:id="rId4" imgW="1726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3013" y="2120936"/>
                        <a:ext cx="2990710" cy="813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3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Пример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, a=0, b=4</a:t>
            </a:r>
            <a:endParaRPr lang="ru-RU" sz="2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00113" y="4203405"/>
            <a:ext cx="822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Можно еще как-нибудь посчитать?</a:t>
            </a:r>
            <a:endParaRPr lang="ru-RU" sz="3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68967"/>
              </p:ext>
            </p:extLst>
          </p:nvPr>
        </p:nvGraphicFramePr>
        <p:xfrm>
          <a:off x="5811616" y="2267318"/>
          <a:ext cx="2788549" cy="67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3" imgW="1942920" imgH="469800" progId="Equation.DSMT4">
                  <p:embed/>
                </p:oleObj>
              </mc:Choice>
              <mc:Fallback>
                <p:oleObj name="Equation" r:id="rId3" imgW="1942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1616" y="2267318"/>
                        <a:ext cx="2788549" cy="67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10" y="793898"/>
            <a:ext cx="5031609" cy="34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Оптимизация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916427"/>
            <a:ext cx="735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задача оптимизации стала осмысленной, нужно ввести </a:t>
            </a:r>
            <a:r>
              <a:rPr lang="ru-RU" sz="2000" b="1" dirty="0" smtClean="0"/>
              <a:t>ограничения</a:t>
            </a:r>
            <a:r>
              <a:rPr lang="ru-RU" sz="2000" dirty="0" smtClean="0"/>
              <a:t>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693" y="1774632"/>
            <a:ext cx="735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точки зрения математики, </a:t>
            </a:r>
            <a:r>
              <a:rPr lang="ru-RU" sz="2000" b="1" dirty="0" smtClean="0"/>
              <a:t>цель оптимизации </a:t>
            </a:r>
            <a:r>
              <a:rPr lang="ru-RU" sz="2000" dirty="0" smtClean="0"/>
              <a:t>выбрать неизвестную величину </a:t>
            </a:r>
            <a:r>
              <a:rPr lang="ru-RU" sz="2000" b="1" i="1" dirty="0" smtClean="0"/>
              <a:t>х</a:t>
            </a:r>
            <a:r>
              <a:rPr lang="ru-RU" sz="2000" dirty="0" smtClean="0"/>
              <a:t> </a:t>
            </a:r>
            <a:r>
              <a:rPr lang="ru-RU" sz="2000" b="1" dirty="0" smtClean="0"/>
              <a:t>наилучшим</a:t>
            </a:r>
            <a:r>
              <a:rPr lang="ru-RU" sz="2000" dirty="0" smtClean="0"/>
              <a:t> образом.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692" y="2553914"/>
            <a:ext cx="8205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задача оптимизации была </a:t>
            </a:r>
            <a:r>
              <a:rPr lang="ru-RU" sz="2000" b="1" dirty="0" smtClean="0"/>
              <a:t>корректной</a:t>
            </a:r>
            <a:r>
              <a:rPr lang="ru-RU" sz="2000" dirty="0" smtClean="0"/>
              <a:t>, нужно определить </a:t>
            </a:r>
            <a:r>
              <a:rPr lang="ru-RU" sz="2000" b="1" dirty="0" smtClean="0"/>
              <a:t>целевую функцию </a:t>
            </a:r>
            <a:r>
              <a:rPr lang="en-US" sz="2000" b="1" dirty="0" smtClean="0"/>
              <a:t>f(x)</a:t>
            </a:r>
            <a:r>
              <a:rPr lang="en-US" sz="2000" dirty="0" smtClean="0"/>
              <a:t>, </a:t>
            </a:r>
            <a:r>
              <a:rPr lang="ru-RU" sz="2000" dirty="0" smtClean="0"/>
              <a:t>которая позволяет сравнивать решение. </a:t>
            </a:r>
          </a:p>
          <a:p>
            <a:r>
              <a:rPr lang="ru-RU" sz="2000" dirty="0" smtClean="0"/>
              <a:t>Оптимальным называется такое решение, при котором функция достигает </a:t>
            </a:r>
            <a:r>
              <a:rPr lang="ru-RU" sz="2000" b="1" dirty="0" smtClean="0"/>
              <a:t>минимума</a:t>
            </a:r>
            <a:r>
              <a:rPr lang="ru-RU" sz="2000" dirty="0" smtClean="0"/>
              <a:t> или </a:t>
            </a:r>
            <a:r>
              <a:rPr lang="ru-RU" sz="2000" b="1" dirty="0" smtClean="0"/>
              <a:t>максимума</a:t>
            </a:r>
            <a:r>
              <a:rPr lang="ru-RU" sz="2000" dirty="0" smtClean="0"/>
              <a:t>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665" y="4099068"/>
            <a:ext cx="735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задача оптимизации стала осмысленной, нужно ввести </a:t>
            </a:r>
            <a:r>
              <a:rPr lang="ru-RU" sz="2000" b="1" dirty="0" smtClean="0"/>
              <a:t>ограничения</a:t>
            </a:r>
            <a:r>
              <a:rPr lang="ru-RU" sz="2000" dirty="0" smtClean="0"/>
              <a:t>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5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дихотомии.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823" y="1395163"/>
            <a:ext cx="4465838" cy="35021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2450" y="1868970"/>
            <a:ext cx="34432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Вычислить значение функции в точках</a:t>
            </a:r>
            <a:endParaRPr lang="en-US" sz="2000" dirty="0" smtClean="0">
              <a:solidFill>
                <a:srgbClr val="1F1F1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mid1 = a + (b-a)/3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</a:rPr>
              <a:t>mid2 =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b - </a:t>
            </a:r>
            <a:r>
              <a:rPr lang="en-US" sz="2000" dirty="0">
                <a:solidFill>
                  <a:srgbClr val="1F1F1F"/>
                </a:solidFill>
              </a:rPr>
              <a:t>(b-a)/</a:t>
            </a:r>
            <a:r>
              <a:rPr lang="en-US" sz="2000" dirty="0" smtClean="0">
                <a:solidFill>
                  <a:srgbClr val="1F1F1F"/>
                </a:solidFill>
              </a:rPr>
              <a:t>3</a:t>
            </a:r>
            <a:endParaRPr lang="en-US" sz="2000" b="1" dirty="0" smtClean="0">
              <a:solidFill>
                <a:srgbClr val="1F1F1F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Если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f(mid1)&lt;f(mid2)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, то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b=mid2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, иначе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a=mid1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Повторять шаги 1-2 до тех пор, пока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b-a&gt;2</a:t>
            </a:r>
            <a:r>
              <a:rPr lang="el-GR" sz="2000" dirty="0" smtClean="0">
                <a:solidFill>
                  <a:srgbClr val="1F1F1F"/>
                </a:solidFill>
                <a:latin typeface="+mn-lt"/>
              </a:rPr>
              <a:t>ε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666" y="834700"/>
            <a:ext cx="7134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Практически все тоже самое, что и было в методе деления отрезков пополам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37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дихотомии.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0380" y="1158387"/>
            <a:ext cx="225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Первая итерация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66" y="1688890"/>
            <a:ext cx="3710763" cy="3113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80" y="1721588"/>
            <a:ext cx="3754201" cy="3048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0213" y="1158387"/>
            <a:ext cx="225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Вторая итерация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29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890998"/>
          </a:xfrm>
        </p:spPr>
        <p:txBody>
          <a:bodyPr/>
          <a:lstStyle/>
          <a:p>
            <a:r>
              <a:rPr lang="ru-RU" sz="2800" dirty="0" smtClean="0"/>
              <a:t>Пример: оптимальная раскройка листа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55" y="3220228"/>
            <a:ext cx="5582429" cy="15242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4666" y="1363067"/>
            <a:ext cx="8205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углах квадратного листа железа, сторона которого 1 м, вырезают четыре квадрата со стороной х. Затем складывают получившуюся развертку и сваривают швы. Получается бак. Нужно выбрать размер выреза так, чтобы получился бак наибольшего объема.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890998"/>
          </a:xfrm>
        </p:spPr>
        <p:txBody>
          <a:bodyPr/>
          <a:lstStyle/>
          <a:p>
            <a:r>
              <a:rPr lang="ru-RU" sz="2800" dirty="0" smtClean="0"/>
              <a:t>Пример: оптимальная раскройка листа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55" y="3220228"/>
            <a:ext cx="5582429" cy="15242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4666" y="1363067"/>
            <a:ext cx="8205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того, чтобы грамотно поставить задачу оптимизации, нужно: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Определить целевую функцию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Задать ограничения на возможные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x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92190"/>
              </p:ext>
            </p:extLst>
          </p:nvPr>
        </p:nvGraphicFramePr>
        <p:xfrm>
          <a:off x="1493873" y="2550278"/>
          <a:ext cx="2325871" cy="49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3873" y="2550278"/>
                        <a:ext cx="2325871" cy="498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64261"/>
              </p:ext>
            </p:extLst>
          </p:nvPr>
        </p:nvGraphicFramePr>
        <p:xfrm>
          <a:off x="4746550" y="2481263"/>
          <a:ext cx="2188605" cy="56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6" imgW="685800" imgH="177480" progId="Equation.DSMT4">
                  <p:embed/>
                </p:oleObj>
              </mc:Choice>
              <mc:Fallback>
                <p:oleObj name="Equation" r:id="rId6" imgW="685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6550" y="2481263"/>
                        <a:ext cx="2188605" cy="567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890998"/>
          </a:xfrm>
        </p:spPr>
        <p:txBody>
          <a:bodyPr/>
          <a:lstStyle/>
          <a:p>
            <a:r>
              <a:rPr lang="ru-RU" sz="2800" dirty="0" smtClean="0"/>
              <a:t>Пример: оптимальная раскройка листа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66" y="1318438"/>
            <a:ext cx="7755463" cy="35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Обработка результатов экспериментов.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6693" y="1774632"/>
            <a:ext cx="7355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Многие практические задачи связаны с проведением эксперимента, в результате которого исследователь получает массивы данных. Затем эти данные необходимо обработать, для того чтобы выявить закономерности.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666" y="3444875"/>
            <a:ext cx="7950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Например, с помощью динамометра и линейки можно экспериментально определить жесткость пружины.</a:t>
            </a:r>
            <a:r>
              <a:rPr lang="en-US" sz="2000" dirty="0" smtClean="0"/>
              <a:t> (</a:t>
            </a:r>
            <a:r>
              <a:rPr lang="ru-RU" sz="2000" dirty="0" smtClean="0"/>
              <a:t>Закон Гука)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78325"/>
              </p:ext>
            </p:extLst>
          </p:nvPr>
        </p:nvGraphicFramePr>
        <p:xfrm>
          <a:off x="3292959" y="4296771"/>
          <a:ext cx="1216764" cy="40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4" imgW="533160" imgH="177480" progId="Equation.DSMT4">
                  <p:embed/>
                </p:oleObj>
              </mc:Choice>
              <mc:Fallback>
                <p:oleObj name="Equation" r:id="rId4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2959" y="4296771"/>
                        <a:ext cx="1216764" cy="40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0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329429"/>
          </a:xfrm>
        </p:spPr>
        <p:txBody>
          <a:bodyPr/>
          <a:lstStyle/>
          <a:p>
            <a:r>
              <a:rPr lang="ru-RU" sz="4000" dirty="0" smtClean="0"/>
              <a:t>Виды погрешностей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51138" y="1344906"/>
            <a:ext cx="6585097" cy="1235248"/>
            <a:chOff x="551138" y="1344906"/>
            <a:chExt cx="6585097" cy="12352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51138" y="1344906"/>
              <a:ext cx="65850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Абсолютная погрешность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000" dirty="0">
                <a:solidFill>
                  <a:srgbClr val="1F1F1F"/>
                </a:solidFill>
                <a:latin typeface="Roboto"/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5012509"/>
                </p:ext>
              </p:extLst>
            </p:nvPr>
          </p:nvGraphicFramePr>
          <p:xfrm>
            <a:off x="698499" y="1793422"/>
            <a:ext cx="4076701" cy="78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Equation" r:id="rId3" imgW="1447560" imgH="279360" progId="Equation.DSMT4">
                    <p:embed/>
                  </p:oleObj>
                </mc:Choice>
                <mc:Fallback>
                  <p:oleObj name="Equation" r:id="rId3" imgW="144756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8499" y="1793422"/>
                          <a:ext cx="4076701" cy="7867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551138" y="2733801"/>
            <a:ext cx="6585097" cy="1648257"/>
            <a:chOff x="551138" y="1344906"/>
            <a:chExt cx="6585097" cy="16482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1138" y="1344906"/>
              <a:ext cx="65850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Относительная погрешность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000" dirty="0">
                <a:solidFill>
                  <a:srgbClr val="1F1F1F"/>
                </a:solidFill>
                <a:latin typeface="Roboto"/>
              </a:endParaRPr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4075566"/>
                </p:ext>
              </p:extLst>
            </p:nvPr>
          </p:nvGraphicFramePr>
          <p:xfrm>
            <a:off x="1002505" y="1743801"/>
            <a:ext cx="3468687" cy="124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Equation" r:id="rId5" imgW="1231560" imgH="444240" progId="Equation.DSMT4">
                    <p:embed/>
                  </p:oleObj>
                </mc:Choice>
                <mc:Fallback>
                  <p:oleObj name="Equation" r:id="rId5" imgW="1231560" imgH="444240" progId="Equation.DSMT4">
                    <p:embed/>
                    <p:pic>
                      <p:nvPicPr>
                        <p:cNvPr id="3" name="Объект 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2505" y="1743801"/>
                          <a:ext cx="3468687" cy="1249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5450958" y="2839259"/>
            <a:ext cx="353323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Какая погрешность более полезна в реальной жизни?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17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Результаты экспериментов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92479"/>
              </p:ext>
            </p:extLst>
          </p:nvPr>
        </p:nvGraphicFramePr>
        <p:xfrm>
          <a:off x="1222239" y="1282827"/>
          <a:ext cx="1875380" cy="3337560"/>
        </p:xfrm>
        <a:graphic>
          <a:graphicData uri="http://schemas.openxmlformats.org/drawingml/2006/table">
            <a:tbl>
              <a:tblPr firstRow="1" bandRow="1">
                <a:tableStyleId>{D6F91BCB-CB81-4712-BD70-95C83E202993}</a:tableStyleId>
              </a:tblPr>
              <a:tblGrid>
                <a:gridCol w="890096">
                  <a:extLst>
                    <a:ext uri="{9D8B030D-6E8A-4147-A177-3AD203B41FA5}">
                      <a16:colId xmlns:a16="http://schemas.microsoft.com/office/drawing/2014/main" val="4210862477"/>
                    </a:ext>
                  </a:extLst>
                </a:gridCol>
                <a:gridCol w="985284">
                  <a:extLst>
                    <a:ext uri="{9D8B030D-6E8A-4147-A177-3AD203B41FA5}">
                      <a16:colId xmlns:a16="http://schemas.microsoft.com/office/drawing/2014/main" val="3157625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l,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6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7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7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3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3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29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70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4597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0624" y="1282827"/>
            <a:ext cx="369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посчитать чему равен коэффициент жесткости по экспериментальным данным?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25938" y="2778454"/>
            <a:ext cx="369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Хочется взять среднее, однако такой подход не очень хорошо обоснован с научной точки зрения.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79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наименьших квадратов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4666" y="843349"/>
            <a:ext cx="7085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Пусть у нас есть два набора исследуемых величин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… ,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… ,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.</a:t>
            </a:r>
            <a:r>
              <a:rPr lang="ru-RU" sz="2000" dirty="0" smtClean="0"/>
              <a:t> Предполагается, что они связаны </a:t>
            </a:r>
            <a:r>
              <a:rPr lang="ru-RU" sz="2000" b="1" dirty="0" smtClean="0"/>
              <a:t>линейной</a:t>
            </a:r>
            <a:r>
              <a:rPr lang="ru-RU" sz="2000" dirty="0" smtClean="0"/>
              <a:t> зависимостью </a:t>
            </a:r>
            <a:r>
              <a:rPr lang="en-US" sz="2000" b="1" dirty="0" smtClean="0"/>
              <a:t>y=</a:t>
            </a:r>
            <a:r>
              <a:rPr lang="en-US" sz="2000" b="1" dirty="0" err="1" smtClean="0"/>
              <a:t>kx</a:t>
            </a:r>
            <a:r>
              <a:rPr lang="en-US" sz="2000" dirty="0" smtClean="0"/>
              <a:t>, </a:t>
            </a:r>
            <a:r>
              <a:rPr lang="ru-RU" sz="2000" dirty="0" smtClean="0"/>
              <a:t>где </a:t>
            </a:r>
            <a:r>
              <a:rPr lang="en-US" sz="2000" dirty="0" smtClean="0"/>
              <a:t>k</a:t>
            </a:r>
            <a:r>
              <a:rPr lang="ru-RU" sz="2000" dirty="0" smtClean="0"/>
              <a:t> – </a:t>
            </a:r>
            <a:r>
              <a:rPr lang="ru-RU" sz="2000" b="1" dirty="0" smtClean="0"/>
              <a:t>неизвестный</a:t>
            </a:r>
            <a:r>
              <a:rPr lang="ru-RU" sz="2000" dirty="0" smtClean="0"/>
              <a:t> коэффициент. Требуется найти </a:t>
            </a:r>
            <a:r>
              <a:rPr lang="ru-RU" sz="2000" b="1" dirty="0" smtClean="0"/>
              <a:t>оптимальное</a:t>
            </a:r>
            <a:r>
              <a:rPr lang="ru-RU" sz="2000" dirty="0" smtClean="0"/>
              <a:t> значение </a:t>
            </a:r>
            <a:r>
              <a:rPr lang="en-US" sz="2000" dirty="0" smtClean="0"/>
              <a:t>k</a:t>
            </a:r>
            <a:r>
              <a:rPr lang="ru-RU" sz="2000" dirty="0" smtClean="0"/>
              <a:t>, которое лучше всего соответствует исходным данным.</a:t>
            </a:r>
            <a:endParaRPr lang="ru-RU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521522" y="3434150"/>
            <a:ext cx="359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Каким образом выбрать целевую функцию?</a:t>
            </a:r>
            <a:endParaRPr lang="ru-RU" sz="2000" baseline="-25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94" y="2474565"/>
            <a:ext cx="3406094" cy="25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4545"/>
          <a:stretch/>
        </p:blipFill>
        <p:spPr>
          <a:xfrm>
            <a:off x="1367036" y="1488048"/>
            <a:ext cx="4496736" cy="3568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наименьших квадратов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6609" y="758374"/>
            <a:ext cx="708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Предположим, что выбран некоторый коэффициент </a:t>
            </a:r>
            <a:r>
              <a:rPr lang="en-US" sz="2000" dirty="0" smtClean="0"/>
              <a:t>k</a:t>
            </a:r>
            <a:r>
              <a:rPr lang="ru-RU" sz="2000" dirty="0" smtClean="0"/>
              <a:t>, так что для каждого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i</a:t>
            </a:r>
            <a:r>
              <a:rPr lang="ru-RU" sz="2000" dirty="0" smtClean="0"/>
              <a:t> можно соответствующее ему значение 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=</a:t>
            </a:r>
            <a:r>
              <a:rPr lang="en-US" sz="2000" dirty="0" err="1" smtClean="0"/>
              <a:t>kx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.</a:t>
            </a:r>
            <a:endParaRPr lang="ru-RU" sz="2000" baseline="-25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44352"/>
              </p:ext>
            </p:extLst>
          </p:nvPr>
        </p:nvGraphicFramePr>
        <p:xfrm>
          <a:off x="5942741" y="2824501"/>
          <a:ext cx="3107773" cy="8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2741" y="2824501"/>
                        <a:ext cx="3107773" cy="89546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Метод наименьших квадратов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1388"/>
              </p:ext>
            </p:extLst>
          </p:nvPr>
        </p:nvGraphicFramePr>
        <p:xfrm>
          <a:off x="1336631" y="899940"/>
          <a:ext cx="5178056" cy="52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2743200" imgH="279360" progId="Equation.DSMT4">
                  <p:embed/>
                </p:oleObj>
              </mc:Choice>
              <mc:Fallback>
                <p:oleObj name="Equation" r:id="rId4" imgW="2743200" imgH="279360" progId="Equation.DSMT4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6631" y="899940"/>
                        <a:ext cx="5178056" cy="527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6631" y="3388920"/>
            <a:ext cx="665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мы можем сказать по виду нашей целевой функции? Где ее минимум?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40659"/>
              </p:ext>
            </p:extLst>
          </p:nvPr>
        </p:nvGraphicFramePr>
        <p:xfrm>
          <a:off x="2644147" y="1914854"/>
          <a:ext cx="2868008" cy="52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6" imgW="1117440" imgH="203040" progId="Equation.DSMT4">
                  <p:embed/>
                </p:oleObj>
              </mc:Choice>
              <mc:Fallback>
                <p:oleObj name="Equation" r:id="rId6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4147" y="1914854"/>
                        <a:ext cx="2868008" cy="521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88418"/>
              </p:ext>
            </p:extLst>
          </p:nvPr>
        </p:nvGraphicFramePr>
        <p:xfrm>
          <a:off x="1193615" y="2472318"/>
          <a:ext cx="1145547" cy="79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8" imgW="622080" imgH="431640" progId="Equation.DSMT4">
                  <p:embed/>
                </p:oleObj>
              </mc:Choice>
              <mc:Fallback>
                <p:oleObj name="Equation" r:id="rId8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3615" y="2472318"/>
                        <a:ext cx="1145547" cy="794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03373"/>
              </p:ext>
            </p:extLst>
          </p:nvPr>
        </p:nvGraphicFramePr>
        <p:xfrm>
          <a:off x="3297303" y="2491838"/>
          <a:ext cx="1256711" cy="689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0" imgW="787320" imgH="431640" progId="Equation.DSMT4">
                  <p:embed/>
                </p:oleObj>
              </mc:Choice>
              <mc:Fallback>
                <p:oleObj name="Equation" r:id="rId10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97303" y="2491838"/>
                        <a:ext cx="1256711" cy="689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47723"/>
              </p:ext>
            </p:extLst>
          </p:nvPr>
        </p:nvGraphicFramePr>
        <p:xfrm>
          <a:off x="5512155" y="2450642"/>
          <a:ext cx="1134649" cy="75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12" imgW="647640" imgH="431640" progId="Equation.DSMT4">
                  <p:embed/>
                </p:oleObj>
              </mc:Choice>
              <mc:Fallback>
                <p:oleObj name="Equation" r:id="rId12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12155" y="2450642"/>
                        <a:ext cx="1134649" cy="756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89528" y="1514744"/>
            <a:ext cx="530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Группируя слагаемые перед </a:t>
            </a:r>
            <a:r>
              <a:rPr lang="en-US" sz="2000" dirty="0" smtClean="0"/>
              <a:t>k, </a:t>
            </a:r>
            <a:r>
              <a:rPr lang="ru-RU" sz="2000" dirty="0" smtClean="0"/>
              <a:t>получаем</a:t>
            </a:r>
            <a:endParaRPr lang="ru-RU" sz="2000" baseline="-250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023732"/>
              </p:ext>
            </p:extLst>
          </p:nvPr>
        </p:nvGraphicFramePr>
        <p:xfrm>
          <a:off x="3638314" y="4167061"/>
          <a:ext cx="915700" cy="74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14" imgW="482400" imgH="393480" progId="Equation.DSMT4">
                  <p:embed/>
                </p:oleObj>
              </mc:Choice>
              <mc:Fallback>
                <p:oleObj name="Equation" r:id="rId14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38314" y="4167061"/>
                        <a:ext cx="915700" cy="747018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4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916427"/>
            <a:ext cx="735599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Найти корни уравнений: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</a:rPr>
              <a:t>x</a:t>
            </a:r>
            <a:r>
              <a:rPr lang="en-US" sz="2000" baseline="30000" dirty="0" smtClean="0">
                <a:solidFill>
                  <a:srgbClr val="1F1F1F"/>
                </a:solidFill>
              </a:rPr>
              <a:t>3</a:t>
            </a:r>
            <a:r>
              <a:rPr lang="en-US" sz="2000" dirty="0" smtClean="0">
                <a:solidFill>
                  <a:srgbClr val="1F1F1F"/>
                </a:solidFill>
              </a:rPr>
              <a:t> – x +1 = 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</a:rPr>
              <a:t>x</a:t>
            </a:r>
            <a:r>
              <a:rPr lang="en-US" sz="2000" baseline="30000" dirty="0">
                <a:solidFill>
                  <a:srgbClr val="1F1F1F"/>
                </a:solidFill>
              </a:rPr>
              <a:t>3</a:t>
            </a:r>
            <a:r>
              <a:rPr lang="en-US" sz="2000" dirty="0">
                <a:solidFill>
                  <a:srgbClr val="1F1F1F"/>
                </a:solidFill>
              </a:rPr>
              <a:t> – </a:t>
            </a:r>
            <a:r>
              <a:rPr lang="en-US" sz="2000" dirty="0" smtClean="0">
                <a:solidFill>
                  <a:srgbClr val="1F1F1F"/>
                </a:solidFill>
              </a:rPr>
              <a:t>x</a:t>
            </a:r>
            <a:r>
              <a:rPr lang="en-US" sz="2000" baseline="30000" dirty="0" smtClean="0">
                <a:solidFill>
                  <a:srgbClr val="1F1F1F"/>
                </a:solidFill>
              </a:rPr>
              <a:t>2</a:t>
            </a:r>
            <a:r>
              <a:rPr lang="en-US" sz="2000" dirty="0" smtClean="0">
                <a:solidFill>
                  <a:srgbClr val="1F1F1F"/>
                </a:solidFill>
              </a:rPr>
              <a:t> – 9x + 9 </a:t>
            </a:r>
            <a:r>
              <a:rPr lang="en-US" sz="2000" dirty="0">
                <a:solidFill>
                  <a:srgbClr val="1F1F1F"/>
                </a:solidFill>
              </a:rPr>
              <a:t>= 0 </a:t>
            </a:r>
            <a:endParaRPr lang="en-US" sz="2000" dirty="0" smtClean="0">
              <a:solidFill>
                <a:srgbClr val="1F1F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</a:rPr>
              <a:t>x</a:t>
            </a:r>
            <a:r>
              <a:rPr lang="en-US" sz="2000" baseline="30000" dirty="0" smtClean="0">
                <a:solidFill>
                  <a:srgbClr val="1F1F1F"/>
                </a:solidFill>
              </a:rPr>
              <a:t>2</a:t>
            </a:r>
            <a:r>
              <a:rPr lang="en-US" sz="2000" dirty="0" smtClean="0">
                <a:solidFill>
                  <a:srgbClr val="1F1F1F"/>
                </a:solidFill>
              </a:rPr>
              <a:t> – e</a:t>
            </a:r>
            <a:r>
              <a:rPr lang="en-US" sz="2000" baseline="30000" dirty="0" smtClean="0">
                <a:solidFill>
                  <a:srgbClr val="1F1F1F"/>
                </a:solidFill>
              </a:rPr>
              <a:t>x</a:t>
            </a:r>
            <a:r>
              <a:rPr lang="en-US" sz="2000" dirty="0" smtClean="0">
                <a:solidFill>
                  <a:srgbClr val="1F1F1F"/>
                </a:solidFill>
              </a:rPr>
              <a:t>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</a:rPr>
              <a:t>5x </a:t>
            </a:r>
            <a:r>
              <a:rPr lang="en-US" sz="2000" dirty="0">
                <a:solidFill>
                  <a:srgbClr val="1F1F1F"/>
                </a:solidFill>
              </a:rPr>
              <a:t>–</a:t>
            </a:r>
            <a:r>
              <a:rPr lang="en-US" sz="2000" dirty="0" smtClean="0">
                <a:solidFill>
                  <a:srgbClr val="1F1F1F"/>
                </a:solidFill>
              </a:rPr>
              <a:t> 6ln(x) – 7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</a:rPr>
              <a:t>c</a:t>
            </a:r>
            <a:r>
              <a:rPr lang="en-US" sz="2000" dirty="0" smtClean="0">
                <a:solidFill>
                  <a:srgbClr val="1F1F1F"/>
                </a:solidFill>
              </a:rPr>
              <a:t>os(x) + 2x – 3 = 0</a:t>
            </a:r>
          </a:p>
          <a:p>
            <a:r>
              <a:rPr lang="en-US" sz="2000" dirty="0" smtClean="0">
                <a:solidFill>
                  <a:srgbClr val="1F1F1F"/>
                </a:solidFill>
              </a:rPr>
              <a:t>C </a:t>
            </a:r>
            <a:r>
              <a:rPr lang="ru-RU" sz="2000" dirty="0" smtClean="0">
                <a:solidFill>
                  <a:srgbClr val="1F1F1F"/>
                </a:solidFill>
              </a:rPr>
              <a:t>точностью до 0.01.</a:t>
            </a:r>
            <a:endParaRPr lang="en-US" sz="2000" dirty="0">
              <a:solidFill>
                <a:srgbClr val="1F1F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F1F1F"/>
              </a:solidFill>
            </a:endParaRPr>
          </a:p>
          <a:p>
            <a:endParaRPr lang="ru-RU" sz="2000" baseline="30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8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916427"/>
            <a:ext cx="735599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горка имеет форму, которую можно описать формулами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cos(x)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cos(x) + 0.1*x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-</a:t>
            </a:r>
            <a:r>
              <a:rPr lang="en-US" sz="2000" dirty="0" err="1" smtClean="0">
                <a:solidFill>
                  <a:srgbClr val="1F1F1F"/>
                </a:solidFill>
                <a:latin typeface="+mn-lt"/>
              </a:rPr>
              <a:t>tanh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(x-</a:t>
            </a:r>
            <a:r>
              <a:rPr lang="el-GR" sz="2000" dirty="0" smtClean="0">
                <a:solidFill>
                  <a:srgbClr val="1F1F1F"/>
                </a:solidFill>
                <a:latin typeface="+mn-lt"/>
              </a:rPr>
              <a:t>π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/2)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-0.2*(x-</a:t>
            </a:r>
            <a:r>
              <a:rPr lang="el-GR" sz="2000" dirty="0">
                <a:solidFill>
                  <a:srgbClr val="1F1F1F"/>
                </a:solidFill>
              </a:rPr>
              <a:t> </a:t>
            </a:r>
            <a:r>
              <a:rPr lang="el-GR" sz="2000" dirty="0" smtClean="0">
                <a:solidFill>
                  <a:srgbClr val="1F1F1F"/>
                </a:solidFill>
              </a:rPr>
              <a:t>π</a:t>
            </a:r>
            <a:r>
              <a:rPr lang="en-US" sz="2000" dirty="0" smtClean="0">
                <a:solidFill>
                  <a:srgbClr val="1F1F1F"/>
                </a:solidFill>
              </a:rPr>
              <a:t>)</a:t>
            </a:r>
            <a:r>
              <a:rPr lang="en-US" sz="2000" baseline="30000" dirty="0" smtClean="0">
                <a:solidFill>
                  <a:srgbClr val="1F1F1F"/>
                </a:solidFill>
              </a:rPr>
              <a:t>3</a:t>
            </a:r>
            <a:r>
              <a:rPr lang="en-US" sz="2000" dirty="0" smtClean="0">
                <a:solidFill>
                  <a:srgbClr val="1F1F1F"/>
                </a:solidFill>
              </a:rPr>
              <a:t> +</a:t>
            </a:r>
            <a:r>
              <a:rPr lang="en-US" sz="2000" baseline="30000" dirty="0" smtClean="0">
                <a:solidFill>
                  <a:srgbClr val="1F1F1F"/>
                </a:solidFill>
              </a:rPr>
              <a:t> </a:t>
            </a:r>
            <a:r>
              <a:rPr lang="en-US" sz="2000" dirty="0" smtClean="0">
                <a:solidFill>
                  <a:srgbClr val="1F1F1F"/>
                </a:solidFill>
              </a:rPr>
              <a:t>0.5*(</a:t>
            </a:r>
            <a:r>
              <a:rPr lang="en-US" sz="2000" dirty="0">
                <a:solidFill>
                  <a:srgbClr val="1F1F1F"/>
                </a:solidFill>
              </a:rPr>
              <a:t>x-</a:t>
            </a:r>
            <a:r>
              <a:rPr lang="el-GR" sz="2000" dirty="0">
                <a:solidFill>
                  <a:srgbClr val="1F1F1F"/>
                </a:solidFill>
              </a:rPr>
              <a:t> π</a:t>
            </a:r>
            <a:r>
              <a:rPr lang="en-US" sz="2000" dirty="0" smtClean="0">
                <a:solidFill>
                  <a:srgbClr val="1F1F1F"/>
                </a:solidFill>
              </a:rPr>
              <a:t>)</a:t>
            </a:r>
            <a:r>
              <a:rPr lang="en-US" sz="2000" baseline="30000" dirty="0" smtClean="0">
                <a:solidFill>
                  <a:srgbClr val="1F1F1F"/>
                </a:solidFill>
              </a:rPr>
              <a:t>2</a:t>
            </a:r>
            <a:r>
              <a:rPr lang="en-US" sz="2000" dirty="0" smtClean="0">
                <a:solidFill>
                  <a:srgbClr val="1F1F1F"/>
                </a:solidFill>
              </a:rPr>
              <a:t> +1</a:t>
            </a:r>
          </a:p>
          <a:p>
            <a:r>
              <a:rPr lang="ru-RU" sz="2000" dirty="0" smtClean="0">
                <a:solidFill>
                  <a:srgbClr val="1F1F1F"/>
                </a:solidFill>
              </a:rPr>
              <a:t>На отрезке от 0 до </a:t>
            </a:r>
            <a:r>
              <a:rPr lang="el-GR" sz="2000" dirty="0" smtClean="0">
                <a:solidFill>
                  <a:srgbClr val="1F1F1F"/>
                </a:solidFill>
              </a:rPr>
              <a:t>π</a:t>
            </a:r>
            <a:r>
              <a:rPr lang="ru-RU" sz="2000" dirty="0" smtClean="0">
                <a:solidFill>
                  <a:srgbClr val="1F1F1F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1F1F1F"/>
                </a:solidFill>
              </a:rPr>
              <a:t>Найти длину этих горок.</a:t>
            </a:r>
            <a:endParaRPr lang="en-US" sz="2000" dirty="0" smtClean="0">
              <a:solidFill>
                <a:srgbClr val="1F1F1F"/>
              </a:solidFill>
            </a:endParaRPr>
          </a:p>
          <a:p>
            <a:endParaRPr lang="ru-RU" sz="2000" baseline="30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33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661627"/>
            <a:ext cx="735599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кляксы на бумаге имеют следующие формы.</a:t>
            </a:r>
          </a:p>
          <a:p>
            <a:r>
              <a:rPr lang="ru-RU" sz="2000" dirty="0" smtClean="0"/>
              <a:t>Найти их площади.</a:t>
            </a:r>
            <a:endParaRPr lang="en-US" sz="2000" dirty="0" smtClean="0"/>
          </a:p>
          <a:p>
            <a:endParaRPr lang="ru-RU" sz="2000" baseline="30000" dirty="0">
              <a:solidFill>
                <a:srgbClr val="1F1F1F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4" y="1521721"/>
            <a:ext cx="2414097" cy="1358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10" y="1470456"/>
            <a:ext cx="2547874" cy="1410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16" y="3342522"/>
            <a:ext cx="2664854" cy="1458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210" y="3318190"/>
            <a:ext cx="2547874" cy="1483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487" y="2446665"/>
            <a:ext cx="2727441" cy="1430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63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781748"/>
            <a:ext cx="735599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нас есть две среды с разными показателями преломления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 </a:t>
            </a:r>
            <a:r>
              <a:rPr lang="ru-RU" sz="2000" dirty="0" smtClean="0"/>
              <a:t>Луч пускают из одной среды из точки с координатами </a:t>
            </a:r>
            <a:r>
              <a:rPr lang="en-US" sz="2000" dirty="0" smtClean="0"/>
              <a:t>(</a:t>
            </a:r>
            <a:r>
              <a:rPr lang="en-US" sz="2000" dirty="0" err="1" smtClean="0"/>
              <a:t>a,b</a:t>
            </a:r>
            <a:r>
              <a:rPr lang="en-US" sz="2000" dirty="0" smtClean="0"/>
              <a:t>)</a:t>
            </a:r>
            <a:r>
              <a:rPr lang="ru-RU" sz="2000" dirty="0" smtClean="0"/>
              <a:t>. Под каким углом надо пустить луч, чтобы его оптическая длина пути была минимальной.</a:t>
            </a:r>
            <a:endParaRPr lang="en-US" sz="2000" baseline="-25000" dirty="0">
              <a:solidFill>
                <a:srgbClr val="1F1F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F1F1F"/>
              </a:solidFill>
            </a:endParaRPr>
          </a:p>
          <a:p>
            <a:endParaRPr lang="ru-RU" sz="2000" baseline="30000" dirty="0">
              <a:solidFill>
                <a:srgbClr val="1F1F1F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01" y="2146005"/>
            <a:ext cx="3734519" cy="28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6" y="165169"/>
            <a:ext cx="6781986" cy="554773"/>
          </a:xfrm>
        </p:spPr>
        <p:txBody>
          <a:bodyPr/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916427"/>
            <a:ext cx="735599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файле </a:t>
            </a:r>
            <a:r>
              <a:rPr lang="en-US" sz="2000" dirty="0" smtClean="0"/>
              <a:t>data.csv </a:t>
            </a:r>
            <a:r>
              <a:rPr lang="ru-RU" sz="2000" dirty="0" smtClean="0"/>
              <a:t>лежат результаты экспериментов по измерению силы тока и напряжения на резисторе. По этим данным нужно определить, чему равно сопротивление резистора.</a:t>
            </a:r>
            <a:endParaRPr lang="en-US" sz="2000" dirty="0">
              <a:solidFill>
                <a:srgbClr val="1F1F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F1F1F"/>
              </a:solidFill>
            </a:endParaRPr>
          </a:p>
          <a:p>
            <a:endParaRPr lang="ru-RU" sz="2000" baseline="30000" dirty="0">
              <a:solidFill>
                <a:srgbClr val="1F1F1F"/>
              </a:solidFill>
              <a:latin typeface="+mn-lt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85" y="2080757"/>
            <a:ext cx="4198246" cy="29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30" y="295832"/>
            <a:ext cx="6781986" cy="1329429"/>
          </a:xfrm>
        </p:spPr>
        <p:txBody>
          <a:bodyPr/>
          <a:lstStyle/>
          <a:p>
            <a:r>
              <a:rPr lang="ru-RU" sz="4000" dirty="0" smtClean="0"/>
              <a:t>Погрешности вычислений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430" y="1214277"/>
            <a:ext cx="6585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Пусть нам надо вычислить площадь круга. Его диаметр мы измерили линейкой с ценой деления 0.2 см и он получился равен 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67916"/>
              </p:ext>
            </p:extLst>
          </p:nvPr>
        </p:nvGraphicFramePr>
        <p:xfrm>
          <a:off x="820964" y="2383970"/>
          <a:ext cx="4559136" cy="983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1942920" imgH="419040" progId="Equation.DSMT4">
                  <p:embed/>
                </p:oleObj>
              </mc:Choice>
              <mc:Fallback>
                <p:oleObj name="Equation" r:id="rId3" imgW="1942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964" y="2383970"/>
                        <a:ext cx="4559136" cy="983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5429" y="3381310"/>
            <a:ext cx="6585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Мы реально посчитали с такой точностью?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98102" y="2149875"/>
            <a:ext cx="1306286" cy="1306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D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2"/>
            <a:endCxn id="7" idx="6"/>
          </p:cNvCxnSpPr>
          <p:nvPr/>
        </p:nvCxnSpPr>
        <p:spPr>
          <a:xfrm>
            <a:off x="6898102" y="2803018"/>
            <a:ext cx="130628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32210"/>
              </p:ext>
            </p:extLst>
          </p:nvPr>
        </p:nvGraphicFramePr>
        <p:xfrm>
          <a:off x="574675" y="3973513"/>
          <a:ext cx="23241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5" imgW="1269720" imgH="419040" progId="Equation.DSMT4">
                  <p:embed/>
                </p:oleObj>
              </mc:Choice>
              <mc:Fallback>
                <p:oleObj name="Equation" r:id="rId5" imgW="1269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675" y="3973513"/>
                        <a:ext cx="2324100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053864"/>
              </p:ext>
            </p:extLst>
          </p:nvPr>
        </p:nvGraphicFramePr>
        <p:xfrm>
          <a:off x="3546475" y="3989388"/>
          <a:ext cx="22288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7" imgW="1269720" imgH="419040" progId="Equation.DSMT4">
                  <p:embed/>
                </p:oleObj>
              </mc:Choice>
              <mc:Fallback>
                <p:oleObj name="Equation" r:id="rId7" imgW="1269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6475" y="3989388"/>
                        <a:ext cx="2228850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26483"/>
              </p:ext>
            </p:extLst>
          </p:nvPr>
        </p:nvGraphicFramePr>
        <p:xfrm>
          <a:off x="6642100" y="4179888"/>
          <a:ext cx="18192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9" imgW="914400" imgH="177480" progId="Equation.DSMT4">
                  <p:embed/>
                </p:oleObj>
              </mc:Choice>
              <mc:Fallback>
                <p:oleObj name="Equation" r:id="rId9" imgW="914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2100" y="4179888"/>
                        <a:ext cx="1819275" cy="354012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0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30" y="295832"/>
            <a:ext cx="6781986" cy="1329429"/>
          </a:xfrm>
        </p:spPr>
        <p:txBody>
          <a:bodyPr/>
          <a:lstStyle/>
          <a:p>
            <a:r>
              <a:rPr lang="ru-RU" sz="3200" dirty="0" smtClean="0"/>
              <a:t>Источники погрешностей при компьютерном вычислении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430" y="1625261"/>
            <a:ext cx="6585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Неточность исходных данных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Неточность записи вещественных чисел в двоичном коде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Погрешности приближенного вычисления некоторых стандартных функций(</a:t>
            </a:r>
            <a:r>
              <a:rPr lang="en-US" sz="2000" dirty="0" smtClean="0"/>
              <a:t>sin, cos)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Накопление погрешностей при арифметических операциях с неточными данными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26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30" y="295832"/>
            <a:ext cx="6781986" cy="753961"/>
          </a:xfrm>
        </p:spPr>
        <p:txBody>
          <a:bodyPr/>
          <a:lstStyle/>
          <a:p>
            <a:r>
              <a:rPr lang="ru-RU" sz="2800" dirty="0" smtClean="0"/>
              <a:t>Аналитическое решение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369" y="1199959"/>
            <a:ext cx="6585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Решение может быть записано в виде формулы.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 изучение свойств решения в зависимости от параметров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 smtClean="0"/>
              <a:t>Пример: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07478"/>
              </p:ext>
            </p:extLst>
          </p:nvPr>
        </p:nvGraphicFramePr>
        <p:xfrm>
          <a:off x="1850358" y="2428927"/>
          <a:ext cx="4592972" cy="201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1346040" imgH="609480" progId="Equation.DSMT4">
                  <p:embed/>
                </p:oleObj>
              </mc:Choice>
              <mc:Fallback>
                <p:oleObj name="Equation" r:id="rId3" imgW="1346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0358" y="2428927"/>
                        <a:ext cx="4592972" cy="201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0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675" y="163243"/>
            <a:ext cx="6781986" cy="554773"/>
          </a:xfrm>
        </p:spPr>
        <p:txBody>
          <a:bodyPr/>
          <a:lstStyle/>
          <a:p>
            <a:r>
              <a:rPr lang="ru-RU" sz="2800" dirty="0" smtClean="0"/>
              <a:t>Графическое решение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666" y="1587644"/>
            <a:ext cx="346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Нарисуем графики функций и найдем точки их пересечения</a:t>
            </a: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668" y="1531737"/>
            <a:ext cx="4421715" cy="328191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499938"/>
              </p:ext>
            </p:extLst>
          </p:nvPr>
        </p:nvGraphicFramePr>
        <p:xfrm>
          <a:off x="3099390" y="777776"/>
          <a:ext cx="2082603" cy="69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9390" y="777776"/>
                        <a:ext cx="2082603" cy="694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4666" y="2965103"/>
            <a:ext cx="346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Как компьютеру сказать, чтоб он нашел эти точки пересечения?</a:t>
            </a: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507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675" y="163243"/>
            <a:ext cx="6781986" cy="554773"/>
          </a:xfrm>
        </p:spPr>
        <p:txBody>
          <a:bodyPr/>
          <a:lstStyle/>
          <a:p>
            <a:r>
              <a:rPr lang="ru-RU" sz="2800" dirty="0" smtClean="0"/>
              <a:t>Алгоритм для решения уравнения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0490" y="1141076"/>
            <a:ext cx="7326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Выбираем отрезок </a:t>
            </a:r>
            <a:r>
              <a:rPr lang="en-US" sz="2000" dirty="0" smtClean="0">
                <a:latin typeface="+mn-lt"/>
              </a:rPr>
              <a:t>[a</a:t>
            </a:r>
            <a:r>
              <a:rPr lang="en-US" sz="2000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,b</a:t>
            </a:r>
            <a:r>
              <a:rPr lang="en-US" sz="2000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] </a:t>
            </a:r>
            <a:r>
              <a:rPr lang="ru-RU" sz="2000" dirty="0" smtClean="0">
                <a:latin typeface="+mn-lt"/>
              </a:rPr>
              <a:t>для поиска решения (обычно предполагается, что на этом отрезке решение есть, и при том только одно)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С помощью некоторого алгоритма уточняем решение, перейдя к меньшему отрезку 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[</a:t>
            </a:r>
            <a:r>
              <a:rPr lang="en-US" sz="2000" dirty="0" err="1" smtClean="0">
                <a:solidFill>
                  <a:srgbClr val="1F1F1F"/>
                </a:solidFill>
                <a:latin typeface="+mn-lt"/>
              </a:rPr>
              <a:t>a,b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Повторяем шаг 2, пока длина отрезка, содержащего решение, не станет достаточно малой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1365" y="3526314"/>
            <a:ext cx="7326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1F1F"/>
                </a:solidFill>
                <a:latin typeface="+mn-lt"/>
              </a:rPr>
              <a:t>Что значит достаточно малой?</a:t>
            </a:r>
          </a:p>
          <a:p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Обычно задается нужная точность</a:t>
            </a:r>
            <a:r>
              <a:rPr lang="en-US" sz="2000" dirty="0" smtClean="0">
                <a:solidFill>
                  <a:srgbClr val="1F1F1F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1F1F1F"/>
                </a:solidFill>
                <a:latin typeface="+mn-lt"/>
              </a:rPr>
              <a:t>ε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. Это означает, что отклонение полученного решения от истинного не должно превышать </a:t>
            </a:r>
            <a:r>
              <a:rPr lang="el-GR" sz="2000" dirty="0" smtClean="0">
                <a:solidFill>
                  <a:srgbClr val="1F1F1F"/>
                </a:solidFill>
              </a:rPr>
              <a:t>ε</a:t>
            </a:r>
            <a:r>
              <a:rPr lang="ru-RU" sz="2000" dirty="0" smtClean="0">
                <a:solidFill>
                  <a:srgbClr val="1F1F1F"/>
                </a:solidFill>
              </a:rPr>
              <a:t>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9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8220" y="396796"/>
            <a:ext cx="73263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Полученное решение получается приближенным.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Так как суть нахождения корня заключается в повторении одного и того же алгоритма, пока не достигнет требуемая точность, такой метод называется </a:t>
            </a:r>
            <a:r>
              <a:rPr lang="ru-RU" sz="2000" b="1" dirty="0" smtClean="0">
                <a:solidFill>
                  <a:srgbClr val="1F1F1F"/>
                </a:solidFill>
                <a:latin typeface="+mn-lt"/>
              </a:rPr>
              <a:t>итерационным</a:t>
            </a: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.</a:t>
            </a:r>
            <a:endParaRPr lang="ru-RU" sz="2000" dirty="0">
              <a:solidFill>
                <a:srgbClr val="1F1F1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538" y="2250407"/>
            <a:ext cx="7326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1F1F"/>
                </a:solidFill>
                <a:latin typeface="+mn-lt"/>
              </a:rPr>
              <a:t>Недостатки приближенных вычислений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Получается приближенное решение, а не точное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Мы получаем число, а не формулу. По нему невозможно оценить, как поменяется решение при изменении исходных данных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Объем вычислений может быть слишком велик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F1F1F"/>
                </a:solidFill>
                <a:latin typeface="+mn-lt"/>
              </a:rPr>
              <a:t>Не всегда можно оценить погрешность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29903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1342</Words>
  <Application>Microsoft Office PowerPoint</Application>
  <PresentationFormat>Экран (16:9)</PresentationFormat>
  <Paragraphs>153</Paragraphs>
  <Slides>39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Sora</vt:lpstr>
      <vt:lpstr>Roboto</vt:lpstr>
      <vt:lpstr>Arial</vt:lpstr>
      <vt:lpstr>Lato</vt:lpstr>
      <vt:lpstr>Figtree</vt:lpstr>
      <vt:lpstr>Sora ExtraBold</vt:lpstr>
      <vt:lpstr>Design Thinking Workshop by Slidesgo</vt:lpstr>
      <vt:lpstr>Equation</vt:lpstr>
      <vt:lpstr>Численные методы</vt:lpstr>
      <vt:lpstr>Погрешность измерений</vt:lpstr>
      <vt:lpstr>Виды погрешностей</vt:lpstr>
      <vt:lpstr>Погрешности вычислений</vt:lpstr>
      <vt:lpstr>Источники погрешностей при компьютерном вычислении</vt:lpstr>
      <vt:lpstr>Аналитическое решение</vt:lpstr>
      <vt:lpstr>Графическое решение</vt:lpstr>
      <vt:lpstr>Алгоритм для решения уравнения</vt:lpstr>
      <vt:lpstr>Презентация PowerPoint</vt:lpstr>
      <vt:lpstr>Метод деления отрезка пополам</vt:lpstr>
      <vt:lpstr>Метод деления отрезка пополам</vt:lpstr>
      <vt:lpstr>Алгоритм поиска решения x*</vt:lpstr>
      <vt:lpstr>Презентация PowerPoint</vt:lpstr>
      <vt:lpstr>Пример. Решим задачу</vt:lpstr>
      <vt:lpstr>Пример. Решим задачу</vt:lpstr>
      <vt:lpstr>Итоговые графики</vt:lpstr>
      <vt:lpstr>Вычисление длины кривой</vt:lpstr>
      <vt:lpstr>Пример. Парабола y=x2</vt:lpstr>
      <vt:lpstr>Вычисление площадей под графиком</vt:lpstr>
      <vt:lpstr>Пример f(x) = x2 , a=0, b=4</vt:lpstr>
      <vt:lpstr>Пример f(x) = x2 , a=0, b=4</vt:lpstr>
      <vt:lpstr>Пример f(x) = x2 , a=0, b=4</vt:lpstr>
      <vt:lpstr>Оптимизация</vt:lpstr>
      <vt:lpstr>Метод дихотомии.</vt:lpstr>
      <vt:lpstr>Метод дихотомии.</vt:lpstr>
      <vt:lpstr>Пример: оптимальная раскройка листа</vt:lpstr>
      <vt:lpstr>Пример: оптимальная раскройка листа</vt:lpstr>
      <vt:lpstr>Пример: оптимальная раскройка листа</vt:lpstr>
      <vt:lpstr>Обработка результатов экспериментов. </vt:lpstr>
      <vt:lpstr>Результаты экспериментов</vt:lpstr>
      <vt:lpstr>Метод наименьших квадратов</vt:lpstr>
      <vt:lpstr>Метод наименьших квадратов</vt:lpstr>
      <vt:lpstr>Метод наименьших квадратов</vt:lpstr>
      <vt:lpstr>Задачи</vt:lpstr>
      <vt:lpstr>Задачи</vt:lpstr>
      <vt:lpstr>Задачи</vt:lpstr>
      <vt:lpstr>Задачи</vt:lpstr>
      <vt:lpstr>Задачи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186</cp:revision>
  <dcterms:modified xsi:type="dcterms:W3CDTF">2025-02-02T14:42:19Z</dcterms:modified>
</cp:coreProperties>
</file>