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344FE-B4D8-4CED-67EC-6F9D6F841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BF248A-C13C-DBFA-0928-40CB8409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4D9EB-46CC-A840-114A-10900EB9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0D659-6EDC-496C-0AD2-DC28D5CB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B83ED-7006-C30F-EDC0-007EEBDF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AD127-E97B-0FA8-8F62-D8EE8150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512F4C-0BE2-2702-618D-C9E31A93F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E9CBF-185C-94AF-D138-F9696929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32BD0-48AF-2AA9-509A-8A1C3BF2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E40AA-B7AC-F609-1F13-BEF32F91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9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384681-AC3C-D9F0-5981-E5CBEFFE0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4C82D-0E77-3B00-017E-AA4AF9C8F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4729C-5AA8-C477-0896-9603D106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8A82F-3906-1191-6ECF-92BF1BA5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EB837-72FF-9833-BD32-D806C48B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8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CB71D-4981-A629-334E-3A45853D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6B444-F596-B2FF-5F30-3780245B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C6E0D-C1D0-C51B-4699-41E412FA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BA2EB-77F8-1CE5-465D-C1520373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E2A8C-2449-60BE-B898-4F79BB60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B0D02-DCA4-9213-9220-C1E5D8D2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34227-78D0-44F3-8F08-08C684FDB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4B8B5-630E-AE8C-5885-DE081C29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E6D3A-81A7-5880-AE80-589B0036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8DD86-BBEB-F250-090C-FC1A6478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0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F4E25-A0CA-055E-76ED-45AC08DD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40FE5-B03B-C0C8-BD14-3E6C97848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187A5E-78D3-9189-EBFD-6E981F59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5B3F-06A2-741C-8F50-F3B32E78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8F080-F717-3A17-DDF1-38C68366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5E4759-40E5-A286-F014-A28659E7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ED006-509D-B1B0-A4CC-4BAD9292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7942B7-1B32-50EE-6F98-183A3BDAA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739F8E-C970-FF1E-FC57-02E60EF47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68504-7ADB-FB7F-FDE6-6D7A14BC1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F8D8DC-379A-4B11-F96F-5A77409F3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696B3-5F24-96C4-6CC0-00AF209D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A70B3C-C7D1-DABB-9AE1-1592330C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DA5EDA-4C9C-78A2-47E1-30BFA980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0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86872-F221-ED6C-223B-6D4EB3D3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DE48B5-5BEF-C8AC-9F68-C76425F8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D3AB0-3AFB-19FE-4B6B-8A460D8A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CC464-84E5-029F-4601-DC5228DF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6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2548E5-0BE2-2A9B-80DB-2C998ECF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A8DCA7-614D-BAFE-CF61-1B45FD7F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FF02E8-870E-03B3-A681-E1D65418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7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FA8BF-C854-2374-E00F-E21A13D0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1BAA5-3764-9B64-EE5F-8A1E917AE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C2D9E2-C404-5BD2-5F52-99060D29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BFB52B-9ACD-AB83-9959-617FC264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4B51AC-D94D-4E11-093D-D4928A4D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EFA8A-7CC9-0F27-C124-28B9C1D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CF407-C9C4-5275-5770-28D52E47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87B225-139D-363E-E153-107787D73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F8436-851F-AE0C-FC59-547A19A60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C7625-44ED-1710-69B6-04721745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7CFE4A-97F3-D37D-05FF-77DC6E86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F87936-33CE-10F5-1E93-476189F4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0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C8E33-C487-EBE0-5B09-F8A9CD71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4AA55-BD25-A452-74E6-890CA019C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1A79E-EF56-4DD5-1468-DE914AA46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702DA-3E0D-4FF8-811B-F41265ADA22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B21DE-1EF4-0D75-0D44-061E54059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97609-F9E1-2544-0642-8AAF334D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A5CE3-678E-432D-965B-E1061AC9D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7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901E3-D89E-9AC9-49B1-CC0BCC477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Кластеризация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4B8FF-2FD9-C2F9-C798-A1EC6054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4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DB8A5-381A-1DA7-67B1-016E6738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действий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5496B-DE44-79BE-9D9B-C6F6DE61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02269" cy="528692"/>
          </a:xfrm>
        </p:spPr>
        <p:txBody>
          <a:bodyPr/>
          <a:lstStyle/>
          <a:p>
            <a:r>
              <a:rPr lang="ru-RU" dirty="0"/>
              <a:t>Отрисовали данные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2F239-8BB8-F505-A2CB-6FAC6DBE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76" y="2354317"/>
            <a:ext cx="7049484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7039F6-4F79-9CAA-2143-22E413BB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173"/>
            <a:ext cx="10515600" cy="2354318"/>
          </a:xfrm>
        </p:spPr>
        <p:txBody>
          <a:bodyPr/>
          <a:lstStyle/>
          <a:p>
            <a:r>
              <a:rPr lang="ru-RU" dirty="0"/>
              <a:t>Нарисовать прямые, ограничивающие различные кластеры. (в данной задаче </a:t>
            </a:r>
            <a:r>
              <a:rPr lang="en-US" dirty="0"/>
              <a:t>y=x, y=2-x</a:t>
            </a:r>
            <a:r>
              <a:rPr lang="en-US" baseline="30000" dirty="0"/>
              <a:t>2</a:t>
            </a:r>
            <a:r>
              <a:rPr lang="en-US" dirty="0"/>
              <a:t>,Oy, Ox)</a:t>
            </a:r>
            <a:endParaRPr lang="ru-RU" dirty="0"/>
          </a:p>
          <a:p>
            <a:r>
              <a:rPr lang="ru-RU" dirty="0"/>
              <a:t>По построенному графику видим, что все точки по координате</a:t>
            </a:r>
            <a:r>
              <a:rPr lang="en-US" dirty="0"/>
              <a:t> X</a:t>
            </a:r>
            <a:r>
              <a:rPr lang="ru-RU" dirty="0"/>
              <a:t> лежат в диапазоне от -2.5 до 2.5. Значит достаточно будет нарисовать графики прямых на этом диапазоне.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727D6-D94D-EB6C-AB0E-BB009EE5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23" y="3183403"/>
            <a:ext cx="1381318" cy="1171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8E5D4C-1200-AF1C-9623-08DF6565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94" y="2883324"/>
            <a:ext cx="2067213" cy="294363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72A383B-779C-68C9-1C69-8DCD9C56F6A3}"/>
              </a:ext>
            </a:extLst>
          </p:cNvPr>
          <p:cNvSpPr txBox="1">
            <a:spLocks/>
          </p:cNvSpPr>
          <p:nvPr/>
        </p:nvSpPr>
        <p:spPr>
          <a:xfrm>
            <a:off x="465083" y="4627178"/>
            <a:ext cx="3633951" cy="779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Ставим первые два значения в столбик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66C550B-9477-2263-9DA7-EDD744BF4E25}"/>
              </a:ext>
            </a:extLst>
          </p:cNvPr>
          <p:cNvSpPr/>
          <p:nvPr/>
        </p:nvSpPr>
        <p:spPr>
          <a:xfrm>
            <a:off x="3237186" y="3429000"/>
            <a:ext cx="861848" cy="55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79A9C6E-1D8B-6B81-2392-405768CCF743}"/>
              </a:ext>
            </a:extLst>
          </p:cNvPr>
          <p:cNvSpPr txBox="1">
            <a:spLocks/>
          </p:cNvSpPr>
          <p:nvPr/>
        </p:nvSpPr>
        <p:spPr>
          <a:xfrm>
            <a:off x="6821736" y="3098540"/>
            <a:ext cx="4385441" cy="176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Выделяем мышкой эти ячейки и тянем вниз за правый нижний угол, пока не дойдем до нужного нам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426095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7039F6-4F79-9CAA-2143-22E413BB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173"/>
            <a:ext cx="10515600" cy="2354318"/>
          </a:xfrm>
        </p:spPr>
        <p:txBody>
          <a:bodyPr/>
          <a:lstStyle/>
          <a:p>
            <a:r>
              <a:rPr lang="ru-RU" dirty="0"/>
              <a:t>Диапазон Х-координат у нас есть, осталось построить для него соответствующие  </a:t>
            </a:r>
            <a:r>
              <a:rPr lang="en-US" dirty="0"/>
              <a:t>Y</a:t>
            </a:r>
            <a:r>
              <a:rPr lang="ru-RU" dirty="0"/>
              <a:t>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72A383B-779C-68C9-1C69-8DCD9C56F6A3}"/>
              </a:ext>
            </a:extLst>
          </p:cNvPr>
          <p:cNvSpPr txBox="1">
            <a:spLocks/>
          </p:cNvSpPr>
          <p:nvPr/>
        </p:nvSpPr>
        <p:spPr>
          <a:xfrm>
            <a:off x="1187331" y="1654690"/>
            <a:ext cx="1347952" cy="56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 = x</a:t>
            </a:r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66C550B-9477-2263-9DA7-EDD744BF4E25}"/>
              </a:ext>
            </a:extLst>
          </p:cNvPr>
          <p:cNvSpPr/>
          <p:nvPr/>
        </p:nvSpPr>
        <p:spPr>
          <a:xfrm>
            <a:off x="3514715" y="2324088"/>
            <a:ext cx="861848" cy="55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79A9C6E-1D8B-6B81-2392-405768CCF743}"/>
              </a:ext>
            </a:extLst>
          </p:cNvPr>
          <p:cNvSpPr txBox="1">
            <a:spLocks/>
          </p:cNvSpPr>
          <p:nvPr/>
        </p:nvSpPr>
        <p:spPr>
          <a:xfrm>
            <a:off x="7344320" y="2050748"/>
            <a:ext cx="4385441" cy="176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Двойной клик ЛКМ по правому нижнему углу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8E4B3D-4A1E-D4B1-0F2B-3589EF21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96" y="2220333"/>
            <a:ext cx="2391109" cy="943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87CA03-7B29-7FFD-91FD-75E37A67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73" y="1976358"/>
            <a:ext cx="2619741" cy="1124107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866ADDF5-412A-A59C-3455-AC473B1F9A46}"/>
              </a:ext>
            </a:extLst>
          </p:cNvPr>
          <p:cNvSpPr txBox="1">
            <a:spLocks/>
          </p:cNvSpPr>
          <p:nvPr/>
        </p:nvSpPr>
        <p:spPr>
          <a:xfrm>
            <a:off x="1121730" y="3770484"/>
            <a:ext cx="2099874" cy="56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 = </a:t>
            </a:r>
            <a:r>
              <a:rPr lang="ru-RU" dirty="0"/>
              <a:t>2 – </a:t>
            </a:r>
            <a:r>
              <a:rPr lang="en-US" dirty="0"/>
              <a:t>x</a:t>
            </a:r>
            <a:r>
              <a:rPr lang="ru-RU" baseline="30000" dirty="0"/>
              <a:t>2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43D2934-33FD-D0E6-6007-0E143CF316FF}"/>
              </a:ext>
            </a:extLst>
          </p:cNvPr>
          <p:cNvSpPr/>
          <p:nvPr/>
        </p:nvSpPr>
        <p:spPr>
          <a:xfrm>
            <a:off x="4433374" y="4395040"/>
            <a:ext cx="861848" cy="55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C9E4344-F7F7-DCD1-C7D1-1D9C6510C8C6}"/>
              </a:ext>
            </a:extLst>
          </p:cNvPr>
          <p:cNvSpPr txBox="1">
            <a:spLocks/>
          </p:cNvSpPr>
          <p:nvPr/>
        </p:nvSpPr>
        <p:spPr>
          <a:xfrm>
            <a:off x="5822730" y="5018005"/>
            <a:ext cx="3602726" cy="176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Двойной клик ЛКМ по правому нижнему углу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7BA29A-84D5-1FD9-2995-A2AD69553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40" y="4330787"/>
            <a:ext cx="3486637" cy="7716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3CDE05-5539-A893-6F32-87C505BB2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611" y="4234986"/>
            <a:ext cx="3581900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6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C860D-4D03-B2B3-39FE-8F4CE25D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новых линий на график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A39855-1264-8186-6CDD-DA398485C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53" y="1469971"/>
            <a:ext cx="5080539" cy="2912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5D46A-C140-45BF-2D7F-0B1AA942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7" y="5682601"/>
            <a:ext cx="10555173" cy="657317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651F88B-7CD5-A8EE-0FEB-0419E2C149AC}"/>
              </a:ext>
            </a:extLst>
          </p:cNvPr>
          <p:cNvSpPr/>
          <p:nvPr/>
        </p:nvSpPr>
        <p:spPr>
          <a:xfrm>
            <a:off x="6789684" y="5846932"/>
            <a:ext cx="504495" cy="492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5DE41C-1587-DC79-817D-5D3C1B3B2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519" y="1469971"/>
            <a:ext cx="5425910" cy="3513124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36F3F2F-7076-62E6-0BEA-A39425CD4608}"/>
              </a:ext>
            </a:extLst>
          </p:cNvPr>
          <p:cNvSpPr/>
          <p:nvPr/>
        </p:nvSpPr>
        <p:spPr>
          <a:xfrm rot="3318344">
            <a:off x="2911364" y="4600638"/>
            <a:ext cx="777766" cy="6573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FB27C829-DB9B-7546-D1A7-8034E0EEE0B2}"/>
              </a:ext>
            </a:extLst>
          </p:cNvPr>
          <p:cNvSpPr/>
          <p:nvPr/>
        </p:nvSpPr>
        <p:spPr>
          <a:xfrm rot="19200839">
            <a:off x="7068206" y="5107450"/>
            <a:ext cx="777766" cy="6573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1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C47503-7F19-1F84-773F-17F1F2F82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20" y="1333207"/>
            <a:ext cx="6792273" cy="419158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5EAB3E7E-8866-4BEA-6EC4-12F231B4B20A}"/>
              </a:ext>
            </a:extLst>
          </p:cNvPr>
          <p:cNvSpPr txBox="1">
            <a:spLocks/>
          </p:cNvSpPr>
          <p:nvPr/>
        </p:nvSpPr>
        <p:spPr>
          <a:xfrm>
            <a:off x="7291768" y="2047504"/>
            <a:ext cx="4385441" cy="3267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После клика на кнопку «Добавить». Нажимаете в Диапазоне данных значение Х, потом на выделенную кнопку, чтобы мышкой выбрать диапазон значений в таблице. Тоже самое делаете для </a:t>
            </a:r>
            <a:r>
              <a:rPr lang="en-US" dirty="0"/>
              <a:t>Y</a:t>
            </a:r>
            <a:r>
              <a:rPr lang="ru-RU" dirty="0"/>
              <a:t>.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BBCFDDF-5199-7E22-B6F5-AD5634E27649}"/>
              </a:ext>
            </a:extLst>
          </p:cNvPr>
          <p:cNvSpPr/>
          <p:nvPr/>
        </p:nvSpPr>
        <p:spPr>
          <a:xfrm>
            <a:off x="6509305" y="3176750"/>
            <a:ext cx="705488" cy="504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CA9B1-1DD3-0E52-56A2-DC7756B7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Полученный график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465EAA-DD73-8F41-64C4-4F41E1F72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027" y="1520825"/>
            <a:ext cx="7559565" cy="45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8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4DA2-00B4-DB60-7EF2-FCB22B6C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Отрисовка линий поверх точек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0CF7D1-227C-BC44-324F-F3897E04D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157" y="1899197"/>
            <a:ext cx="4525908" cy="4351338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B0E830B7-8257-320E-91EE-83B3F6BBADA8}"/>
              </a:ext>
            </a:extLst>
          </p:cNvPr>
          <p:cNvSpPr txBox="1">
            <a:spLocks/>
          </p:cNvSpPr>
          <p:nvPr/>
        </p:nvSpPr>
        <p:spPr>
          <a:xfrm>
            <a:off x="7291768" y="2047504"/>
            <a:ext cx="4385441" cy="326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ПКМ на точку, принадлежащую параболе → расположение → Переместить назад.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F79C0DC-8B86-2EB8-7C73-B3179E349FE7}"/>
              </a:ext>
            </a:extLst>
          </p:cNvPr>
          <p:cNvSpPr/>
          <p:nvPr/>
        </p:nvSpPr>
        <p:spPr>
          <a:xfrm>
            <a:off x="4088524" y="5559972"/>
            <a:ext cx="1471448" cy="357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0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989FA-0D9C-C35C-4CAE-FB938C26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Раскрашивание осей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D0F742-9783-72F2-2882-BC86AE822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874" y="1837105"/>
            <a:ext cx="9907383" cy="62873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A954EB2-0BE7-F579-300B-CFC63F1C022A}"/>
              </a:ext>
            </a:extLst>
          </p:cNvPr>
          <p:cNvSpPr/>
          <p:nvPr/>
        </p:nvSpPr>
        <p:spPr>
          <a:xfrm>
            <a:off x="9186042" y="1972857"/>
            <a:ext cx="809296" cy="492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309176-EDD7-59ED-645C-4F4BB380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817" y="2612260"/>
            <a:ext cx="7253006" cy="39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2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D9A349-6DB7-0CCD-77F6-A41CDD05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938" y="1103587"/>
            <a:ext cx="7125204" cy="370822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5297F0A7-E282-428D-D747-411DEDEBA2D5}"/>
              </a:ext>
            </a:extLst>
          </p:cNvPr>
          <p:cNvSpPr/>
          <p:nvPr/>
        </p:nvSpPr>
        <p:spPr>
          <a:xfrm>
            <a:off x="772510" y="1103587"/>
            <a:ext cx="299576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080886-8DF4-DFD0-6B6C-F3F1A105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77"/>
            <a:ext cx="10515600" cy="874210"/>
          </a:xfrm>
        </p:spPr>
        <p:txBody>
          <a:bodyPr/>
          <a:lstStyle/>
          <a:p>
            <a:r>
              <a:rPr lang="ru-RU" dirty="0"/>
              <a:t>Уменьшение размера точек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52FBE0-5C3C-3479-270D-E92B569C6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50" y="3298395"/>
            <a:ext cx="5425910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28B26-46CD-BE6F-1F5E-7F9C37C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Итоговая картинка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E27051E-3E37-8F9A-61D9-39A89E4E4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19" y="1690688"/>
            <a:ext cx="7868748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4B0D5A-FA38-322F-3326-9859ABF1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50" y="173976"/>
            <a:ext cx="5394038" cy="65100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37A42-F03E-BE8B-7188-2D501444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72" y="1595817"/>
            <a:ext cx="5658640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7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CF7D2-F629-9120-A739-348B0C2E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Визуализация данных из текстового файла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C738D-93A2-B852-4FC5-BC265B91C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9522" cy="1553679"/>
          </a:xfrm>
        </p:spPr>
        <p:txBody>
          <a:bodyPr/>
          <a:lstStyle/>
          <a:p>
            <a:r>
              <a:rPr lang="ru-RU" dirty="0"/>
              <a:t>Посмотрите, что лежит внутри файла.</a:t>
            </a:r>
          </a:p>
          <a:p>
            <a:r>
              <a:rPr lang="ru-RU" dirty="0"/>
              <a:t>Там два столбика чисел, отделенных пробелом.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75582-5380-C975-B191-FCEEC54A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47588"/>
          <a:stretch/>
        </p:blipFill>
        <p:spPr>
          <a:xfrm>
            <a:off x="8046353" y="1408549"/>
            <a:ext cx="3307447" cy="23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A4764-8E59-EB2C-2442-105C5F07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 данных из файла в таблицу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8352C7-96F3-FC21-5F3B-0B77D1FCB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26" y="1299748"/>
            <a:ext cx="2675425" cy="22969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4F3CD-9024-9A86-D2D5-574395AF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85" y="3868600"/>
            <a:ext cx="4084490" cy="2533746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5469141-56D6-8286-9FBF-A1FCA103BCF4}"/>
              </a:ext>
            </a:extLst>
          </p:cNvPr>
          <p:cNvSpPr/>
          <p:nvPr/>
        </p:nvSpPr>
        <p:spPr>
          <a:xfrm rot="2326901">
            <a:off x="1250671" y="3736989"/>
            <a:ext cx="490331" cy="390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83F2DC0-4897-4874-3DEB-4070BDD138F0}"/>
              </a:ext>
            </a:extLst>
          </p:cNvPr>
          <p:cNvSpPr/>
          <p:nvPr/>
        </p:nvSpPr>
        <p:spPr>
          <a:xfrm rot="20061632">
            <a:off x="6011989" y="3839872"/>
            <a:ext cx="490331" cy="390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674D4F-0672-1CAA-327F-819B3E29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54" y="1650288"/>
            <a:ext cx="5090076" cy="456434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D4CF477E-80D5-5AC3-D66D-4BC3D3F321EF}"/>
              </a:ext>
            </a:extLst>
          </p:cNvPr>
          <p:cNvSpPr/>
          <p:nvPr/>
        </p:nvSpPr>
        <p:spPr>
          <a:xfrm>
            <a:off x="7997687" y="2941983"/>
            <a:ext cx="795130" cy="245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1E823F6-DC53-3475-B2EC-069E5481B9C8}"/>
              </a:ext>
            </a:extLst>
          </p:cNvPr>
          <p:cNvSpPr/>
          <p:nvPr/>
        </p:nvSpPr>
        <p:spPr>
          <a:xfrm>
            <a:off x="9084274" y="3127513"/>
            <a:ext cx="516835" cy="245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3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142D8-6CB0-5E76-7D3F-ED64B4D3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Отрисовка графика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BC5524-6FA0-5E5B-F02A-EE7AA6B4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20" y="3149116"/>
            <a:ext cx="4712029" cy="3343759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677F3C3-AF2D-A54F-CB4C-B0615A76B9E0}"/>
              </a:ext>
            </a:extLst>
          </p:cNvPr>
          <p:cNvSpPr txBox="1">
            <a:spLocks/>
          </p:cNvSpPr>
          <p:nvPr/>
        </p:nvSpPr>
        <p:spPr>
          <a:xfrm>
            <a:off x="712634" y="1520825"/>
            <a:ext cx="4343400" cy="1553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Выделить столбец </a:t>
            </a:r>
            <a:r>
              <a:rPr lang="en-US" dirty="0"/>
              <a:t>A </a:t>
            </a:r>
            <a:r>
              <a:rPr lang="ru-RU" dirty="0"/>
              <a:t>и В.</a:t>
            </a:r>
          </a:p>
          <a:p>
            <a:r>
              <a:rPr lang="ru-RU" dirty="0"/>
              <a:t>Вставка → Диаграмма → </a:t>
            </a:r>
            <a:r>
              <a:rPr lang="en-US" dirty="0"/>
              <a:t>XY </a:t>
            </a:r>
            <a:r>
              <a:rPr lang="ru-RU" dirty="0"/>
              <a:t>(разброс) → Только точки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38E98E-1A05-CC1F-B8EF-7EB14519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373" y="364528"/>
            <a:ext cx="5724307" cy="2849683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B2BAE1D-97B7-25D2-ED93-1CE960E6336B}"/>
              </a:ext>
            </a:extLst>
          </p:cNvPr>
          <p:cNvSpPr/>
          <p:nvPr/>
        </p:nvSpPr>
        <p:spPr>
          <a:xfrm rot="19205417">
            <a:off x="5252110" y="2760730"/>
            <a:ext cx="490331" cy="390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FDC0E3-97E7-CC0E-0CB0-941B2B1C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759" y="4109813"/>
            <a:ext cx="4473528" cy="2610547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F19B930-C1BD-009C-2622-312937B0C340}"/>
              </a:ext>
            </a:extLst>
          </p:cNvPr>
          <p:cNvSpPr/>
          <p:nvPr/>
        </p:nvSpPr>
        <p:spPr>
          <a:xfrm rot="5086551">
            <a:off x="8486377" y="3408573"/>
            <a:ext cx="490331" cy="390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3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9665D-D6B7-952C-E295-94F3330B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открыть файл в </a:t>
            </a:r>
            <a:r>
              <a:rPr lang="en-US" dirty="0"/>
              <a:t>python?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8BA09-408E-7855-CE52-27B399A9D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959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massiv_points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open(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"DEMO_27_A.txt"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all_symbols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f.readlines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all_symbols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all_symbols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].replace(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).split()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massiv_points.append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((float(x), float(y)))</a:t>
            </a:r>
          </a:p>
        </p:txBody>
      </p:sp>
    </p:spTree>
    <p:extLst>
      <p:ext uri="{BB962C8B-B14F-4D97-AF65-F5344CB8AC3E}">
        <p14:creationId xmlns:p14="http://schemas.microsoft.com/office/powerpoint/2010/main" val="291178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A176-A7C2-6015-4926-9E96BB61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двух кластеров «методом просмотра на график»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8D2538-33FB-E889-5EFD-B0B65D4B5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469" y="1898875"/>
            <a:ext cx="7182852" cy="419158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D2C5146-925D-7437-840F-F75E9005F45B}"/>
              </a:ext>
            </a:extLst>
          </p:cNvPr>
          <p:cNvSpPr txBox="1">
            <a:spLocks/>
          </p:cNvSpPr>
          <p:nvPr/>
        </p:nvSpPr>
        <p:spPr>
          <a:xfrm>
            <a:off x="725887" y="2717558"/>
            <a:ext cx="3819609" cy="25542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Видим, что один кластер выше </a:t>
            </a:r>
            <a:r>
              <a:rPr lang="en-US" sz="4000" b="1" dirty="0">
                <a:solidFill>
                  <a:srgbClr val="FF0000"/>
                </a:solidFill>
              </a:rPr>
              <a:t>y=10</a:t>
            </a:r>
            <a:r>
              <a:rPr lang="ru-RU" dirty="0"/>
              <a:t>, другой ниже.</a:t>
            </a:r>
          </a:p>
          <a:p>
            <a:r>
              <a:rPr lang="ru-RU" dirty="0"/>
              <a:t>Запишем данные по каждому кластеру в отдельный массив.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CC871B4-F6AA-B196-7F8F-55F571C4CFC5}"/>
              </a:ext>
            </a:extLst>
          </p:cNvPr>
          <p:cNvCxnSpPr>
            <a:cxnSpLocks/>
          </p:cNvCxnSpPr>
          <p:nvPr/>
        </p:nvCxnSpPr>
        <p:spPr>
          <a:xfrm>
            <a:off x="5830957" y="3173896"/>
            <a:ext cx="46978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1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6573-3957-64B6-4E16-7507AAB8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Расстояние между точками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595EB-4358-84D8-5162-68C71D6D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1520825"/>
            <a:ext cx="10889974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(point1, point2):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((point1[0] - point2[0]) * (point1[0] - point2[0]) +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(point1[1] - point2[1]) * (point1[1] - point2[1])) ** 0.5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7F82C9B-A9B0-53AF-B204-55A2BA3EDEA3}"/>
              </a:ext>
            </a:extLst>
          </p:cNvPr>
          <p:cNvSpPr txBox="1">
            <a:spLocks/>
          </p:cNvSpPr>
          <p:nvPr/>
        </p:nvSpPr>
        <p:spPr>
          <a:xfrm>
            <a:off x="808546" y="3054212"/>
            <a:ext cx="10200531" cy="1553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Посчитаем сумму расстояний от каждой точки до каждой, запомним все эти значения в массиве и потом найдем индекс минимального значения. Это и будет индекс вершины, которая является центром кластера.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875C335-01B9-1670-EA73-55FE4D9B9F2F}"/>
              </a:ext>
            </a:extLst>
          </p:cNvPr>
          <p:cNvSpPr txBox="1">
            <a:spLocks/>
          </p:cNvSpPr>
          <p:nvPr/>
        </p:nvSpPr>
        <p:spPr>
          <a:xfrm>
            <a:off x="557418" y="4607891"/>
            <a:ext cx="10702786" cy="16496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dist_cluster1 = [0] *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(cluster1)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(cluster1)):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(cluster1)):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dist_cluster1[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(cluster1[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cluster1[j])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print(cluster1[dist_cluster1.index(min(dist_cluster1))])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5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0D094-6927-927A-5E87-DC048527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7FB1F-0BCE-9B8C-CC99-61BA800C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A8ECB7-CC03-892B-E57C-97AE7278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11" y="275199"/>
            <a:ext cx="7855089" cy="63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3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477</Words>
  <Application>Microsoft Office PowerPoint</Application>
  <PresentationFormat>Широкоэкранный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Courier New</vt:lpstr>
      <vt:lpstr>Тема Office</vt:lpstr>
      <vt:lpstr>Кластеризация данных</vt:lpstr>
      <vt:lpstr>Презентация PowerPoint</vt:lpstr>
      <vt:lpstr>Визуализация данных из текстового файла</vt:lpstr>
      <vt:lpstr>Чтение данных из файла в таблицу</vt:lpstr>
      <vt:lpstr>Отрисовка графика</vt:lpstr>
      <vt:lpstr>Как открыть файл в python?</vt:lpstr>
      <vt:lpstr>Сортировка двух кластеров «методом просмотра на график» </vt:lpstr>
      <vt:lpstr>Расстояние между точками</vt:lpstr>
      <vt:lpstr>Презентация PowerPoint</vt:lpstr>
      <vt:lpstr>Порядок действий</vt:lpstr>
      <vt:lpstr>Презентация PowerPoint</vt:lpstr>
      <vt:lpstr>Презентация PowerPoint</vt:lpstr>
      <vt:lpstr>Добавление новых линий на график</vt:lpstr>
      <vt:lpstr>Презентация PowerPoint</vt:lpstr>
      <vt:lpstr>Полученный график</vt:lpstr>
      <vt:lpstr>Отрисовка линий поверх точек</vt:lpstr>
      <vt:lpstr>Раскрашивание осей</vt:lpstr>
      <vt:lpstr>Уменьшение размера точек</vt:lpstr>
      <vt:lpstr>Итоговая картинка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Kirill</dc:creator>
  <cp:lastModifiedBy>Kirill</cp:lastModifiedBy>
  <cp:revision>4</cp:revision>
  <dcterms:created xsi:type="dcterms:W3CDTF">2026-01-09T04:42:20Z</dcterms:created>
  <dcterms:modified xsi:type="dcterms:W3CDTF">2026-01-15T02:32:12Z</dcterms:modified>
</cp:coreProperties>
</file>